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0" r:id="rId3"/>
    <p:sldId id="262" r:id="rId4"/>
    <p:sldId id="264" r:id="rId5"/>
    <p:sldId id="263" r:id="rId6"/>
    <p:sldId id="273" r:id="rId7"/>
    <p:sldId id="259" r:id="rId8"/>
    <p:sldId id="321" r:id="rId9"/>
    <p:sldId id="266" r:id="rId10"/>
    <p:sldId id="316" r:id="rId11"/>
    <p:sldId id="285" r:id="rId12"/>
    <p:sldId id="276" r:id="rId13"/>
    <p:sldId id="278" r:id="rId14"/>
    <p:sldId id="279" r:id="rId15"/>
    <p:sldId id="320" r:id="rId16"/>
    <p:sldId id="277" r:id="rId17"/>
    <p:sldId id="317" r:id="rId18"/>
    <p:sldId id="318" r:id="rId19"/>
    <p:sldId id="319" r:id="rId20"/>
    <p:sldId id="265" r:id="rId2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6CA8DB-36A9-41B4-A165-F2FB8EF189AB}">
          <p14:sldIdLst>
            <p14:sldId id="256"/>
            <p14:sldId id="260"/>
            <p14:sldId id="262"/>
            <p14:sldId id="264"/>
            <p14:sldId id="263"/>
            <p14:sldId id="273"/>
            <p14:sldId id="259"/>
            <p14:sldId id="321"/>
            <p14:sldId id="266"/>
            <p14:sldId id="316"/>
            <p14:sldId id="285"/>
            <p14:sldId id="276"/>
            <p14:sldId id="278"/>
            <p14:sldId id="279"/>
          </p14:sldIdLst>
        </p14:section>
        <p14:section name="Hand over to Oleg and Nvidia" id="{1E6C8F6E-EBC4-4BB7-B7DC-0CC16C55E84B}">
          <p14:sldIdLst>
            <p14:sldId id="320"/>
            <p14:sldId id="277"/>
            <p14:sldId id="317"/>
            <p14:sldId id="318"/>
            <p14:sldId id="319"/>
          </p14:sldIdLst>
        </p14:section>
        <p14:section name="Idea and Team Generation" id="{61651302-AC1B-4796-9700-1379B21E24D0}">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4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2F65E-1BFE-4914-ADFE-71B0844AB2B7}" v="21" dt="2024-04-17T13:55:10.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9"/>
    <p:restoredTop sz="85044" autoAdjust="0"/>
  </p:normalViewPr>
  <p:slideViewPr>
    <p:cSldViewPr snapToGrid="0">
      <p:cViewPr varScale="1">
        <p:scale>
          <a:sx n="84" d="100"/>
          <a:sy n="84" d="100"/>
        </p:scale>
        <p:origin x="8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Kate Russell" userId="b1f757bc-439f-46b6-8272-bd5e2c290797" providerId="ADAL" clId="{4D12F65E-1BFE-4914-ADFE-71B0844AB2B7}"/>
    <pc:docChg chg="undo custSel addSld delSld modSld sldOrd addSection modSection">
      <pc:chgData name="Ashley Kate Russell" userId="b1f757bc-439f-46b6-8272-bd5e2c290797" providerId="ADAL" clId="{4D12F65E-1BFE-4914-ADFE-71B0844AB2B7}" dt="2024-04-17T13:57:40.387" v="1851" actId="20577"/>
      <pc:docMkLst>
        <pc:docMk/>
      </pc:docMkLst>
      <pc:sldChg chg="addSp delSp mod addAnim delAnim modNotesTx">
        <pc:chgData name="Ashley Kate Russell" userId="b1f757bc-439f-46b6-8272-bd5e2c290797" providerId="ADAL" clId="{4D12F65E-1BFE-4914-ADFE-71B0844AB2B7}" dt="2024-04-17T13:24:59.302" v="1259" actId="478"/>
        <pc:sldMkLst>
          <pc:docMk/>
          <pc:sldMk cId="4156624345" sldId="259"/>
        </pc:sldMkLst>
        <pc:picChg chg="add del">
          <ac:chgData name="Ashley Kate Russell" userId="b1f757bc-439f-46b6-8272-bd5e2c290797" providerId="ADAL" clId="{4D12F65E-1BFE-4914-ADFE-71B0844AB2B7}" dt="2024-04-17T13:24:59.302" v="1259" actId="478"/>
          <ac:picMkLst>
            <pc:docMk/>
            <pc:sldMk cId="4156624345" sldId="259"/>
            <ac:picMk id="4" creationId="{35528E4B-12B6-3172-58E5-495DDAC7ABC3}"/>
          </ac:picMkLst>
        </pc:picChg>
        <pc:picChg chg="add del">
          <ac:chgData name="Ashley Kate Russell" userId="b1f757bc-439f-46b6-8272-bd5e2c290797" providerId="ADAL" clId="{4D12F65E-1BFE-4914-ADFE-71B0844AB2B7}" dt="2024-04-17T13:24:58.868" v="1257" actId="478"/>
          <ac:picMkLst>
            <pc:docMk/>
            <pc:sldMk cId="4156624345" sldId="259"/>
            <ac:picMk id="9" creationId="{80045E0E-3522-3E7E-9A4D-8846124A7239}"/>
          </ac:picMkLst>
        </pc:picChg>
        <pc:picChg chg="add del">
          <ac:chgData name="Ashley Kate Russell" userId="b1f757bc-439f-46b6-8272-bd5e2c290797" providerId="ADAL" clId="{4D12F65E-1BFE-4914-ADFE-71B0844AB2B7}" dt="2024-04-17T13:24:59.103" v="1258" actId="478"/>
          <ac:picMkLst>
            <pc:docMk/>
            <pc:sldMk cId="4156624345" sldId="259"/>
            <ac:picMk id="11" creationId="{6562FCC8-5F61-A671-3C47-7D0E86AA69A1}"/>
          </ac:picMkLst>
        </pc:picChg>
      </pc:sldChg>
      <pc:sldChg chg="modSp mod">
        <pc:chgData name="Ashley Kate Russell" userId="b1f757bc-439f-46b6-8272-bd5e2c290797" providerId="ADAL" clId="{4D12F65E-1BFE-4914-ADFE-71B0844AB2B7}" dt="2024-04-17T13:13:09.011" v="12" actId="14100"/>
        <pc:sldMkLst>
          <pc:docMk/>
          <pc:sldMk cId="1893665492" sldId="262"/>
        </pc:sldMkLst>
        <pc:spChg chg="mod">
          <ac:chgData name="Ashley Kate Russell" userId="b1f757bc-439f-46b6-8272-bd5e2c290797" providerId="ADAL" clId="{4D12F65E-1BFE-4914-ADFE-71B0844AB2B7}" dt="2024-04-17T13:13:09.011" v="12" actId="14100"/>
          <ac:spMkLst>
            <pc:docMk/>
            <pc:sldMk cId="1893665492" sldId="262"/>
            <ac:spMk id="3" creationId="{F6469F8C-C9A1-E4B6-2DEA-FFC2A4E7BA08}"/>
          </ac:spMkLst>
        </pc:spChg>
      </pc:sldChg>
      <pc:sldChg chg="delSp mod ord">
        <pc:chgData name="Ashley Kate Russell" userId="b1f757bc-439f-46b6-8272-bd5e2c290797" providerId="ADAL" clId="{4D12F65E-1BFE-4914-ADFE-71B0844AB2B7}" dt="2024-04-17T13:25:16.481" v="1266"/>
        <pc:sldMkLst>
          <pc:docMk/>
          <pc:sldMk cId="2467950591" sldId="265"/>
        </pc:sldMkLst>
        <pc:spChg chg="del">
          <ac:chgData name="Ashley Kate Russell" userId="b1f757bc-439f-46b6-8272-bd5e2c290797" providerId="ADAL" clId="{4D12F65E-1BFE-4914-ADFE-71B0844AB2B7}" dt="2024-04-17T13:25:10.870" v="1263" actId="478"/>
          <ac:spMkLst>
            <pc:docMk/>
            <pc:sldMk cId="2467950591" sldId="265"/>
            <ac:spMk id="2" creationId="{233FCEF7-2D09-AC6A-F0AC-E88CD4E9A4A8}"/>
          </ac:spMkLst>
        </pc:spChg>
        <pc:spChg chg="del">
          <ac:chgData name="Ashley Kate Russell" userId="b1f757bc-439f-46b6-8272-bd5e2c290797" providerId="ADAL" clId="{4D12F65E-1BFE-4914-ADFE-71B0844AB2B7}" dt="2024-04-17T13:25:09.400" v="1262" actId="478"/>
          <ac:spMkLst>
            <pc:docMk/>
            <pc:sldMk cId="2467950591" sldId="265"/>
            <ac:spMk id="3" creationId="{01089DD8-B390-92CB-77D5-5DCE0E9CE092}"/>
          </ac:spMkLst>
        </pc:spChg>
        <pc:spChg chg="del">
          <ac:chgData name="Ashley Kate Russell" userId="b1f757bc-439f-46b6-8272-bd5e2c290797" providerId="ADAL" clId="{4D12F65E-1BFE-4914-ADFE-71B0844AB2B7}" dt="2024-04-17T13:25:12.234" v="1264" actId="478"/>
          <ac:spMkLst>
            <pc:docMk/>
            <pc:sldMk cId="2467950591" sldId="265"/>
            <ac:spMk id="4" creationId="{78A175D6-94F6-AEF5-B6DE-4DD489D373F2}"/>
          </ac:spMkLst>
        </pc:spChg>
        <pc:spChg chg="del">
          <ac:chgData name="Ashley Kate Russell" userId="b1f757bc-439f-46b6-8272-bd5e2c290797" providerId="ADAL" clId="{4D12F65E-1BFE-4914-ADFE-71B0844AB2B7}" dt="2024-04-17T13:25:07.935" v="1261" actId="478"/>
          <ac:spMkLst>
            <pc:docMk/>
            <pc:sldMk cId="2467950591" sldId="265"/>
            <ac:spMk id="5" creationId="{F6E760D0-1A4D-525B-F96A-00522C5E9212}"/>
          </ac:spMkLst>
        </pc:spChg>
        <pc:spChg chg="del">
          <ac:chgData name="Ashley Kate Russell" userId="b1f757bc-439f-46b6-8272-bd5e2c290797" providerId="ADAL" clId="{4D12F65E-1BFE-4914-ADFE-71B0844AB2B7}" dt="2024-04-17T13:25:03.648" v="1260" actId="478"/>
          <ac:spMkLst>
            <pc:docMk/>
            <pc:sldMk cId="2467950591" sldId="265"/>
            <ac:spMk id="9" creationId="{6C21E60F-3211-1FD7-F497-3E70006AA6DB}"/>
          </ac:spMkLst>
        </pc:spChg>
      </pc:sldChg>
      <pc:sldChg chg="del">
        <pc:chgData name="Ashley Kate Russell" userId="b1f757bc-439f-46b6-8272-bd5e2c290797" providerId="ADAL" clId="{4D12F65E-1BFE-4914-ADFE-71B0844AB2B7}" dt="2024-04-17T13:25:44.091" v="1269" actId="2696"/>
        <pc:sldMkLst>
          <pc:docMk/>
          <pc:sldMk cId="3398761341" sldId="268"/>
        </pc:sldMkLst>
      </pc:sldChg>
      <pc:sldChg chg="addSp delSp modSp mod ord delAnim modAnim">
        <pc:chgData name="Ashley Kate Russell" userId="b1f757bc-439f-46b6-8272-bd5e2c290797" providerId="ADAL" clId="{4D12F65E-1BFE-4914-ADFE-71B0844AB2B7}" dt="2024-04-17T13:57:40.387" v="1851" actId="20577"/>
        <pc:sldMkLst>
          <pc:docMk/>
          <pc:sldMk cId="1290231316" sldId="273"/>
        </pc:sldMkLst>
        <pc:spChg chg="add del">
          <ac:chgData name="Ashley Kate Russell" userId="b1f757bc-439f-46b6-8272-bd5e2c290797" providerId="ADAL" clId="{4D12F65E-1BFE-4914-ADFE-71B0844AB2B7}" dt="2024-04-17T13:32:41.330" v="1273" actId="478"/>
          <ac:spMkLst>
            <pc:docMk/>
            <pc:sldMk cId="1290231316" sldId="273"/>
            <ac:spMk id="4" creationId="{D3564E0B-7537-65D8-BC80-8D1E1C39460A}"/>
          </ac:spMkLst>
        </pc:spChg>
        <pc:spChg chg="add del mod">
          <ac:chgData name="Ashley Kate Russell" userId="b1f757bc-439f-46b6-8272-bd5e2c290797" providerId="ADAL" clId="{4D12F65E-1BFE-4914-ADFE-71B0844AB2B7}" dt="2024-04-17T13:57:40.387" v="1851" actId="20577"/>
          <ac:spMkLst>
            <pc:docMk/>
            <pc:sldMk cId="1290231316" sldId="273"/>
            <ac:spMk id="5" creationId="{2918406C-09AC-E778-44EF-9285DE55AFC7}"/>
          </ac:spMkLst>
        </pc:spChg>
        <pc:spChg chg="add del mod">
          <ac:chgData name="Ashley Kate Russell" userId="b1f757bc-439f-46b6-8272-bd5e2c290797" providerId="ADAL" clId="{4D12F65E-1BFE-4914-ADFE-71B0844AB2B7}" dt="2024-04-17T13:40:20.893" v="1282" actId="478"/>
          <ac:spMkLst>
            <pc:docMk/>
            <pc:sldMk cId="1290231316" sldId="273"/>
            <ac:spMk id="9" creationId="{BB1D83E3-827C-16A8-16D3-2C845C0B5210}"/>
          </ac:spMkLst>
        </pc:spChg>
        <pc:spChg chg="add del mod">
          <ac:chgData name="Ashley Kate Russell" userId="b1f757bc-439f-46b6-8272-bd5e2c290797" providerId="ADAL" clId="{4D12F65E-1BFE-4914-ADFE-71B0844AB2B7}" dt="2024-04-17T13:40:56.070" v="1289" actId="478"/>
          <ac:spMkLst>
            <pc:docMk/>
            <pc:sldMk cId="1290231316" sldId="273"/>
            <ac:spMk id="11" creationId="{895F3E24-D241-545C-B589-48B8A082DEF4}"/>
          </ac:spMkLst>
        </pc:spChg>
        <pc:spChg chg="add mod">
          <ac:chgData name="Ashley Kate Russell" userId="b1f757bc-439f-46b6-8272-bd5e2c290797" providerId="ADAL" clId="{4D12F65E-1BFE-4914-ADFE-71B0844AB2B7}" dt="2024-04-17T13:41:03.026" v="1290"/>
          <ac:spMkLst>
            <pc:docMk/>
            <pc:sldMk cId="1290231316" sldId="273"/>
            <ac:spMk id="12" creationId="{F7657118-C855-8F0D-F646-454B6F33E738}"/>
          </ac:spMkLst>
        </pc:spChg>
        <pc:spChg chg="del">
          <ac:chgData name="Ashley Kate Russell" userId="b1f757bc-439f-46b6-8272-bd5e2c290797" providerId="ADAL" clId="{4D12F65E-1BFE-4914-ADFE-71B0844AB2B7}" dt="2024-04-17T13:40:18.060" v="1280" actId="478"/>
          <ac:spMkLst>
            <pc:docMk/>
            <pc:sldMk cId="1290231316" sldId="273"/>
            <ac:spMk id="75" creationId="{00000000-0000-0000-0000-000000000000}"/>
          </ac:spMkLst>
        </pc:spChg>
        <pc:spChg chg="del">
          <ac:chgData name="Ashley Kate Russell" userId="b1f757bc-439f-46b6-8272-bd5e2c290797" providerId="ADAL" clId="{4D12F65E-1BFE-4914-ADFE-71B0844AB2B7}" dt="2024-04-17T13:40:51.985" v="1288" actId="478"/>
          <ac:spMkLst>
            <pc:docMk/>
            <pc:sldMk cId="1290231316" sldId="273"/>
            <ac:spMk id="76" creationId="{00000000-0000-0000-0000-000000000000}"/>
          </ac:spMkLst>
        </pc:spChg>
        <pc:picChg chg="add mod">
          <ac:chgData name="Ashley Kate Russell" userId="b1f757bc-439f-46b6-8272-bd5e2c290797" providerId="ADAL" clId="{4D12F65E-1BFE-4914-ADFE-71B0844AB2B7}" dt="2024-04-17T13:55:45.609" v="1801" actId="14100"/>
          <ac:picMkLst>
            <pc:docMk/>
            <pc:sldMk cId="1290231316" sldId="273"/>
            <ac:picMk id="3" creationId="{250126FC-BC58-7CF1-C89F-4EF7EAC16F24}"/>
          </ac:picMkLst>
        </pc:picChg>
        <pc:picChg chg="del mod">
          <ac:chgData name="Ashley Kate Russell" userId="b1f757bc-439f-46b6-8272-bd5e2c290797" providerId="ADAL" clId="{4D12F65E-1BFE-4914-ADFE-71B0844AB2B7}" dt="2024-04-17T13:32:33.625" v="1271" actId="478"/>
          <ac:picMkLst>
            <pc:docMk/>
            <pc:sldMk cId="1290231316" sldId="273"/>
            <ac:picMk id="3" creationId="{F80ABE5B-D954-7D00-5024-A53168F86DD4}"/>
          </ac:picMkLst>
        </pc:picChg>
        <pc:picChg chg="add del mod">
          <ac:chgData name="Ashley Kate Russell" userId="b1f757bc-439f-46b6-8272-bd5e2c290797" providerId="ADAL" clId="{4D12F65E-1BFE-4914-ADFE-71B0844AB2B7}" dt="2024-04-17T13:34:47.011" v="1275" actId="478"/>
          <ac:picMkLst>
            <pc:docMk/>
            <pc:sldMk cId="1290231316" sldId="273"/>
            <ac:picMk id="5" creationId="{F80EEF0F-5996-E46F-715C-E5F64D8FADD2}"/>
          </ac:picMkLst>
        </pc:picChg>
        <pc:picChg chg="add del mod">
          <ac:chgData name="Ashley Kate Russell" userId="b1f757bc-439f-46b6-8272-bd5e2c290797" providerId="ADAL" clId="{4D12F65E-1BFE-4914-ADFE-71B0844AB2B7}" dt="2024-04-17T13:54:09.722" v="1784" actId="478"/>
          <ac:picMkLst>
            <pc:docMk/>
            <pc:sldMk cId="1290231316" sldId="273"/>
            <ac:picMk id="6" creationId="{3C639E36-6060-5A83-8894-9A86A456F680}"/>
          </ac:picMkLst>
        </pc:picChg>
        <pc:picChg chg="add mod ord">
          <ac:chgData name="Ashley Kate Russell" userId="b1f757bc-439f-46b6-8272-bd5e2c290797" providerId="ADAL" clId="{4D12F65E-1BFE-4914-ADFE-71B0844AB2B7}" dt="2024-04-17T13:40:11.689" v="1279" actId="167"/>
          <ac:picMkLst>
            <pc:docMk/>
            <pc:sldMk cId="1290231316" sldId="273"/>
            <ac:picMk id="7" creationId="{46BF4CBD-1636-DCB6-103D-274B251A91A4}"/>
          </ac:picMkLst>
        </pc:picChg>
        <pc:picChg chg="del">
          <ac:chgData name="Ashley Kate Russell" userId="b1f757bc-439f-46b6-8272-bd5e2c290797" providerId="ADAL" clId="{4D12F65E-1BFE-4914-ADFE-71B0844AB2B7}" dt="2024-04-17T13:40:02.145" v="1277" actId="478"/>
          <ac:picMkLst>
            <pc:docMk/>
            <pc:sldMk cId="1290231316" sldId="273"/>
            <ac:picMk id="74" creationId="{00000000-0000-0000-0000-000000000000}"/>
          </ac:picMkLst>
        </pc:picChg>
      </pc:sldChg>
      <pc:sldChg chg="modSp mod ord">
        <pc:chgData name="Ashley Kate Russell" userId="b1f757bc-439f-46b6-8272-bd5e2c290797" providerId="ADAL" clId="{4D12F65E-1BFE-4914-ADFE-71B0844AB2B7}" dt="2024-04-17T13:44:03.031" v="1622" actId="20577"/>
        <pc:sldMkLst>
          <pc:docMk/>
          <pc:sldMk cId="0" sldId="276"/>
        </pc:sldMkLst>
        <pc:spChg chg="mod">
          <ac:chgData name="Ashley Kate Russell" userId="b1f757bc-439f-46b6-8272-bd5e2c290797" providerId="ADAL" clId="{4D12F65E-1BFE-4914-ADFE-71B0844AB2B7}" dt="2024-04-17T13:44:03.031" v="1622" actId="20577"/>
          <ac:spMkLst>
            <pc:docMk/>
            <pc:sldMk cId="0" sldId="276"/>
            <ac:spMk id="252" creationId="{00000000-0000-0000-0000-000000000000}"/>
          </ac:spMkLst>
        </pc:spChg>
      </pc:sldChg>
      <pc:sldChg chg="modSp mod ord">
        <pc:chgData name="Ashley Kate Russell" userId="b1f757bc-439f-46b6-8272-bd5e2c290797" providerId="ADAL" clId="{4D12F65E-1BFE-4914-ADFE-71B0844AB2B7}" dt="2024-04-17T13:21:04.343" v="907" actId="1076"/>
        <pc:sldMkLst>
          <pc:docMk/>
          <pc:sldMk cId="0" sldId="278"/>
        </pc:sldMkLst>
        <pc:spChg chg="mod">
          <ac:chgData name="Ashley Kate Russell" userId="b1f757bc-439f-46b6-8272-bd5e2c290797" providerId="ADAL" clId="{4D12F65E-1BFE-4914-ADFE-71B0844AB2B7}" dt="2024-04-17T13:21:04.343" v="907" actId="1076"/>
          <ac:spMkLst>
            <pc:docMk/>
            <pc:sldMk cId="0" sldId="278"/>
            <ac:spMk id="269" creationId="{00000000-0000-0000-0000-000000000000}"/>
          </ac:spMkLst>
        </pc:spChg>
      </pc:sldChg>
      <pc:sldChg chg="ord">
        <pc:chgData name="Ashley Kate Russell" userId="b1f757bc-439f-46b6-8272-bd5e2c290797" providerId="ADAL" clId="{4D12F65E-1BFE-4914-ADFE-71B0844AB2B7}" dt="2024-04-17T13:20:04.996" v="885"/>
        <pc:sldMkLst>
          <pc:docMk/>
          <pc:sldMk cId="0" sldId="279"/>
        </pc:sldMkLst>
      </pc:sldChg>
      <pc:sldChg chg="addSp delSp modSp mod">
        <pc:chgData name="Ashley Kate Russell" userId="b1f757bc-439f-46b6-8272-bd5e2c290797" providerId="ADAL" clId="{4D12F65E-1BFE-4914-ADFE-71B0844AB2B7}" dt="2024-04-17T13:18:54.229" v="821" actId="20577"/>
        <pc:sldMkLst>
          <pc:docMk/>
          <pc:sldMk cId="1665561281" sldId="285"/>
        </pc:sldMkLst>
        <pc:spChg chg="add mod">
          <ac:chgData name="Ashley Kate Russell" userId="b1f757bc-439f-46b6-8272-bd5e2c290797" providerId="ADAL" clId="{4D12F65E-1BFE-4914-ADFE-71B0844AB2B7}" dt="2024-04-17T13:18:54.229" v="821" actId="20577"/>
          <ac:spMkLst>
            <pc:docMk/>
            <pc:sldMk cId="1665561281" sldId="285"/>
            <ac:spMk id="4" creationId="{A2D3BCE2-51D2-07E8-D760-10D9EFD62AB1}"/>
          </ac:spMkLst>
        </pc:spChg>
        <pc:spChg chg="del mod">
          <ac:chgData name="Ashley Kate Russell" userId="b1f757bc-439f-46b6-8272-bd5e2c290797" providerId="ADAL" clId="{4D12F65E-1BFE-4914-ADFE-71B0844AB2B7}" dt="2024-04-17T13:14:18.215" v="15" actId="478"/>
          <ac:spMkLst>
            <pc:docMk/>
            <pc:sldMk cId="1665561281" sldId="285"/>
            <ac:spMk id="69" creationId="{00000000-0000-0000-0000-000000000000}"/>
          </ac:spMkLst>
        </pc:spChg>
      </pc:sldChg>
      <pc:sldChg chg="del">
        <pc:chgData name="Ashley Kate Russell" userId="b1f757bc-439f-46b6-8272-bd5e2c290797" providerId="ADAL" clId="{4D12F65E-1BFE-4914-ADFE-71B0844AB2B7}" dt="2024-04-17T13:19:02.966" v="822" actId="47"/>
        <pc:sldMkLst>
          <pc:docMk/>
          <pc:sldMk cId="2340467596" sldId="286"/>
        </pc:sldMkLst>
      </pc:sldChg>
      <pc:sldChg chg="del">
        <pc:chgData name="Ashley Kate Russell" userId="b1f757bc-439f-46b6-8272-bd5e2c290797" providerId="ADAL" clId="{4D12F65E-1BFE-4914-ADFE-71B0844AB2B7}" dt="2024-04-17T13:19:02.966" v="822" actId="47"/>
        <pc:sldMkLst>
          <pc:docMk/>
          <pc:sldMk cId="578152397" sldId="310"/>
        </pc:sldMkLst>
      </pc:sldChg>
      <pc:sldChg chg="new del">
        <pc:chgData name="Ashley Kate Russell" userId="b1f757bc-439f-46b6-8272-bd5e2c290797" providerId="ADAL" clId="{4D12F65E-1BFE-4914-ADFE-71B0844AB2B7}" dt="2024-04-17T13:21:33.830" v="911" actId="680"/>
        <pc:sldMkLst>
          <pc:docMk/>
          <pc:sldMk cId="403389246" sldId="320"/>
        </pc:sldMkLst>
      </pc:sldChg>
      <pc:sldChg chg="addSp delSp modSp add mod ord">
        <pc:chgData name="Ashley Kate Russell" userId="b1f757bc-439f-46b6-8272-bd5e2c290797" providerId="ADAL" clId="{4D12F65E-1BFE-4914-ADFE-71B0844AB2B7}" dt="2024-04-17T13:51:54.867" v="1783" actId="20577"/>
        <pc:sldMkLst>
          <pc:docMk/>
          <pc:sldMk cId="801709278" sldId="320"/>
        </pc:sldMkLst>
        <pc:spChg chg="add mod">
          <ac:chgData name="Ashley Kate Russell" userId="b1f757bc-439f-46b6-8272-bd5e2c290797" providerId="ADAL" clId="{4D12F65E-1BFE-4914-ADFE-71B0844AB2B7}" dt="2024-04-17T13:51:54.867" v="1783" actId="20577"/>
          <ac:spMkLst>
            <pc:docMk/>
            <pc:sldMk cId="801709278" sldId="320"/>
            <ac:spMk id="2" creationId="{F5294CFD-75CD-3BA5-2F89-561FB1E22FA6}"/>
          </ac:spMkLst>
        </pc:spChg>
        <pc:spChg chg="add mod">
          <ac:chgData name="Ashley Kate Russell" userId="b1f757bc-439f-46b6-8272-bd5e2c290797" providerId="ADAL" clId="{4D12F65E-1BFE-4914-ADFE-71B0844AB2B7}" dt="2024-04-17T13:51:35.462" v="1781" actId="1076"/>
          <ac:spMkLst>
            <pc:docMk/>
            <pc:sldMk cId="801709278" sldId="320"/>
            <ac:spMk id="8" creationId="{D1374CEE-FEF3-E356-FB27-9F92BB6425AE}"/>
          </ac:spMkLst>
        </pc:spChg>
        <pc:spChg chg="mod">
          <ac:chgData name="Ashley Kate Russell" userId="b1f757bc-439f-46b6-8272-bd5e2c290797" providerId="ADAL" clId="{4D12F65E-1BFE-4914-ADFE-71B0844AB2B7}" dt="2024-04-17T13:21:47.105" v="939" actId="20577"/>
          <ac:spMkLst>
            <pc:docMk/>
            <pc:sldMk cId="801709278" sldId="320"/>
            <ac:spMk id="258" creationId="{00000000-0000-0000-0000-000000000000}"/>
          </ac:spMkLst>
        </pc:spChg>
        <pc:spChg chg="del">
          <ac:chgData name="Ashley Kate Russell" userId="b1f757bc-439f-46b6-8272-bd5e2c290797" providerId="ADAL" clId="{4D12F65E-1BFE-4914-ADFE-71B0844AB2B7}" dt="2024-04-17T13:21:59.645" v="944" actId="478"/>
          <ac:spMkLst>
            <pc:docMk/>
            <pc:sldMk cId="801709278" sldId="320"/>
            <ac:spMk id="262" creationId="{00000000-0000-0000-0000-000000000000}"/>
          </ac:spMkLst>
        </pc:spChg>
        <pc:spChg chg="del">
          <ac:chgData name="Ashley Kate Russell" userId="b1f757bc-439f-46b6-8272-bd5e2c290797" providerId="ADAL" clId="{4D12F65E-1BFE-4914-ADFE-71B0844AB2B7}" dt="2024-04-17T13:21:53.949" v="942" actId="478"/>
          <ac:spMkLst>
            <pc:docMk/>
            <pc:sldMk cId="801709278" sldId="320"/>
            <ac:spMk id="263" creationId="{00000000-0000-0000-0000-000000000000}"/>
          </ac:spMkLst>
        </pc:spChg>
        <pc:picChg chg="del">
          <ac:chgData name="Ashley Kate Russell" userId="b1f757bc-439f-46b6-8272-bd5e2c290797" providerId="ADAL" clId="{4D12F65E-1BFE-4914-ADFE-71B0844AB2B7}" dt="2024-04-17T13:21:50.686" v="941" actId="478"/>
          <ac:picMkLst>
            <pc:docMk/>
            <pc:sldMk cId="801709278" sldId="320"/>
            <ac:picMk id="5" creationId="{B24F4DF1-09C7-CEFA-D9AD-B681CD119A85}"/>
          </ac:picMkLst>
        </pc:picChg>
        <pc:picChg chg="del">
          <ac:chgData name="Ashley Kate Russell" userId="b1f757bc-439f-46b6-8272-bd5e2c290797" providerId="ADAL" clId="{4D12F65E-1BFE-4914-ADFE-71B0844AB2B7}" dt="2024-04-17T13:21:55.659" v="943" actId="478"/>
          <ac:picMkLst>
            <pc:docMk/>
            <pc:sldMk cId="801709278" sldId="320"/>
            <ac:picMk id="6" creationId="{47778EA4-F06A-DD6A-9AF7-87832B7969DC}"/>
          </ac:picMkLst>
        </pc:picChg>
        <pc:picChg chg="add mod">
          <ac:chgData name="Ashley Kate Russell" userId="b1f757bc-439f-46b6-8272-bd5e2c290797" providerId="ADAL" clId="{4D12F65E-1BFE-4914-ADFE-71B0844AB2B7}" dt="2024-04-17T13:51:13.787" v="1724" actId="14100"/>
          <ac:picMkLst>
            <pc:docMk/>
            <pc:sldMk cId="801709278" sldId="320"/>
            <ac:picMk id="7" creationId="{68F9EA5E-A148-ED2E-2131-4E0C7CF19B12}"/>
          </ac:picMkLst>
        </pc:picChg>
        <pc:picChg chg="del">
          <ac:chgData name="Ashley Kate Russell" userId="b1f757bc-439f-46b6-8272-bd5e2c290797" providerId="ADAL" clId="{4D12F65E-1BFE-4914-ADFE-71B0844AB2B7}" dt="2024-04-17T13:21:49.558" v="940" actId="478"/>
          <ac:picMkLst>
            <pc:docMk/>
            <pc:sldMk cId="801709278" sldId="320"/>
            <ac:picMk id="261" creationId="{00000000-0000-0000-0000-000000000000}"/>
          </ac:picMkLst>
        </pc:picChg>
      </pc:sldChg>
      <pc:sldChg chg="add">
        <pc:chgData name="Ashley Kate Russell" userId="b1f757bc-439f-46b6-8272-bd5e2c290797" providerId="ADAL" clId="{4D12F65E-1BFE-4914-ADFE-71B0844AB2B7}" dt="2024-04-17T13:24:45.527" v="1253" actId="2890"/>
        <pc:sldMkLst>
          <pc:docMk/>
          <pc:sldMk cId="1520654939" sldId="3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8AA48-652E-D140-8C0D-14EBC2E3D6C8}" type="datetimeFigureOut">
              <a:rPr lang="en-NL" smtClean="0"/>
              <a:t>04/17/2024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AF007-5803-A54C-A632-B66C1638481C}" type="slidenum">
              <a:rPr lang="en-NL" smtClean="0"/>
              <a:t>‹#›</a:t>
            </a:fld>
            <a:endParaRPr lang="en-NL"/>
          </a:p>
        </p:txBody>
      </p:sp>
    </p:spTree>
    <p:extLst>
      <p:ext uri="{BB962C8B-B14F-4D97-AF65-F5344CB8AC3E}">
        <p14:creationId xmlns:p14="http://schemas.microsoft.com/office/powerpoint/2010/main" val="3221709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0DAF007-5803-A54C-A632-B66C1638481C}" type="slidenum">
              <a:rPr lang="en-NL" smtClean="0"/>
              <a:t>1</a:t>
            </a:fld>
            <a:endParaRPr lang="en-NL"/>
          </a:p>
        </p:txBody>
      </p:sp>
    </p:spTree>
    <p:extLst>
      <p:ext uri="{BB962C8B-B14F-4D97-AF65-F5344CB8AC3E}">
        <p14:creationId xmlns:p14="http://schemas.microsoft.com/office/powerpoint/2010/main" val="220850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703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b27a172c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b27a172c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8954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dd4d2503631f2ad_99:notes"/>
          <p:cNvSpPr txBox="1">
            <a:spLocks noGrp="1"/>
          </p:cNvSpPr>
          <p:nvPr>
            <p:ph type="body" idx="1"/>
          </p:nvPr>
        </p:nvSpPr>
        <p:spPr>
          <a:xfrm>
            <a:off x="686421" y="4400238"/>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49" name="Google Shape;249;g6dd4d2503631f2ad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036bc593d_1_103: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266" name="Google Shape;266;g13036bc593d_1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036bc593d_1_108: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72" name="Google Shape;272;g13036bc593d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256" name="Google Shape;256;g13036bc593d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021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036bc593d_1_94:notes"/>
          <p:cNvSpPr txBox="1">
            <a:spLocks noGrp="1"/>
          </p:cNvSpPr>
          <p:nvPr>
            <p:ph type="body" idx="1"/>
          </p:nvPr>
        </p:nvSpPr>
        <p:spPr>
          <a:xfrm>
            <a:off x="686421" y="4400238"/>
            <a:ext cx="5485158" cy="3600762"/>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256" name="Google Shape;256;g13036bc593d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20</a:t>
            </a:fld>
            <a:endParaRPr lang="en-NL"/>
          </a:p>
        </p:txBody>
      </p:sp>
    </p:spTree>
    <p:extLst>
      <p:ext uri="{BB962C8B-B14F-4D97-AF65-F5344CB8AC3E}">
        <p14:creationId xmlns:p14="http://schemas.microsoft.com/office/powerpoint/2010/main" val="3038432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2</a:t>
            </a:fld>
            <a:endParaRPr lang="en-NL"/>
          </a:p>
        </p:txBody>
      </p:sp>
    </p:spTree>
    <p:extLst>
      <p:ext uri="{BB962C8B-B14F-4D97-AF65-F5344CB8AC3E}">
        <p14:creationId xmlns:p14="http://schemas.microsoft.com/office/powerpoint/2010/main" val="388239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3</a:t>
            </a:fld>
            <a:endParaRPr lang="en-NL"/>
          </a:p>
        </p:txBody>
      </p:sp>
    </p:spTree>
    <p:extLst>
      <p:ext uri="{BB962C8B-B14F-4D97-AF65-F5344CB8AC3E}">
        <p14:creationId xmlns:p14="http://schemas.microsoft.com/office/powerpoint/2010/main" val="3142387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4</a:t>
            </a:fld>
            <a:endParaRPr lang="en-NL"/>
          </a:p>
        </p:txBody>
      </p:sp>
    </p:spTree>
    <p:extLst>
      <p:ext uri="{BB962C8B-B14F-4D97-AF65-F5344CB8AC3E}">
        <p14:creationId xmlns:p14="http://schemas.microsoft.com/office/powerpoint/2010/main" val="98676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5</a:t>
            </a:fld>
            <a:endParaRPr lang="en-NL"/>
          </a:p>
        </p:txBody>
      </p:sp>
    </p:spTree>
    <p:extLst>
      <p:ext uri="{BB962C8B-B14F-4D97-AF65-F5344CB8AC3E}">
        <p14:creationId xmlns:p14="http://schemas.microsoft.com/office/powerpoint/2010/main" val="180327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4af2049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4af2049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34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https://e360.yale.edu/features/artificial-intelligence-climate-energy-emissions</a:t>
            </a:r>
          </a:p>
          <a:p>
            <a:r>
              <a:rPr lang="nb-NO" dirty="0"/>
              <a:t>https://www.newyorker.com/news/daily-comment/the-obscene-energy-demands-of-ai</a:t>
            </a:r>
          </a:p>
          <a:p>
            <a:r>
              <a:rPr lang="nb-NO" dirty="0"/>
              <a:t>https://www.theverge.com/24066646/ai-electricity-energy-watts-generative-consumption</a:t>
            </a:r>
          </a:p>
          <a:p>
            <a:r>
              <a:rPr lang="nb-NO" dirty="0"/>
              <a:t>https://spectrum.ieee.org/ai-energy-consumption</a:t>
            </a:r>
          </a:p>
          <a:p>
            <a:endParaRPr lang="nb-NO" dirty="0"/>
          </a:p>
          <a:p>
            <a:r>
              <a:rPr lang="nb-NO" dirty="0" err="1"/>
              <a:t>Expectations</a:t>
            </a:r>
            <a:r>
              <a:rPr lang="nb-NO" dirty="0"/>
              <a:t> to </a:t>
            </a:r>
            <a:r>
              <a:rPr lang="nb-NO" dirty="0" err="1"/>
              <a:t>you</a:t>
            </a:r>
            <a:r>
              <a:rPr lang="nb-NO" dirty="0"/>
              <a:t> </a:t>
            </a:r>
            <a:r>
              <a:rPr lang="nb-NO" dirty="0" err="1"/>
              <a:t>on</a:t>
            </a:r>
            <a:r>
              <a:rPr lang="nb-NO" dirty="0"/>
              <a:t> </a:t>
            </a:r>
            <a:r>
              <a:rPr lang="nb-NO" dirty="0" err="1"/>
              <a:t>of</a:t>
            </a:r>
            <a:r>
              <a:rPr lang="nb-NO" dirty="0"/>
              <a:t> </a:t>
            </a:r>
            <a:r>
              <a:rPr lang="nb-NO" dirty="0" err="1"/>
              <a:t>course</a:t>
            </a:r>
            <a:r>
              <a:rPr lang="nb-NO" dirty="0"/>
              <a:t> </a:t>
            </a:r>
            <a:r>
              <a:rPr lang="nb-NO" dirty="0" err="1"/>
              <a:t>having</a:t>
            </a:r>
            <a:r>
              <a:rPr lang="nb-NO" dirty="0"/>
              <a:t> </a:t>
            </a:r>
            <a:r>
              <a:rPr lang="nb-NO" dirty="0" err="1"/>
              <a:t>fun</a:t>
            </a:r>
            <a:r>
              <a:rPr lang="nb-NO" dirty="0"/>
              <a:t> </a:t>
            </a:r>
            <a:r>
              <a:rPr lang="nb-NO" dirty="0" err="1"/>
              <a:t>today</a:t>
            </a:r>
            <a:r>
              <a:rPr lang="nb-NO" dirty="0"/>
              <a:t> – </a:t>
            </a:r>
            <a:r>
              <a:rPr lang="nb-NO" dirty="0" err="1"/>
              <a:t>but</a:t>
            </a:r>
            <a:r>
              <a:rPr lang="nb-NO" dirty="0"/>
              <a:t> </a:t>
            </a:r>
            <a:r>
              <a:rPr lang="nb-NO" dirty="0" err="1"/>
              <a:t>think</a:t>
            </a:r>
            <a:r>
              <a:rPr lang="nb-NO" dirty="0"/>
              <a:t> </a:t>
            </a:r>
            <a:r>
              <a:rPr lang="nb-NO" dirty="0" err="1"/>
              <a:t>about</a:t>
            </a:r>
            <a:r>
              <a:rPr lang="nb-NO" dirty="0"/>
              <a:t> </a:t>
            </a:r>
            <a:r>
              <a:rPr lang="nb-NO" dirty="0" err="1"/>
              <a:t>how</a:t>
            </a:r>
            <a:r>
              <a:rPr lang="nb-NO" dirty="0"/>
              <a:t> </a:t>
            </a:r>
            <a:r>
              <a:rPr lang="nb-NO" dirty="0" err="1"/>
              <a:t>you</a:t>
            </a:r>
            <a:r>
              <a:rPr lang="nb-NO" dirty="0"/>
              <a:t> </a:t>
            </a:r>
            <a:r>
              <a:rPr lang="nb-NO" dirty="0" err="1"/>
              <a:t>will</a:t>
            </a:r>
            <a:r>
              <a:rPr lang="nb-NO" dirty="0"/>
              <a:t> </a:t>
            </a:r>
            <a:r>
              <a:rPr lang="nb-NO" dirty="0" err="1"/>
              <a:t>deomonstrate</a:t>
            </a:r>
            <a:r>
              <a:rPr lang="nb-NO" dirty="0"/>
              <a:t> </a:t>
            </a:r>
            <a:r>
              <a:rPr lang="nb-NO" dirty="0" err="1"/>
              <a:t>that</a:t>
            </a:r>
            <a:r>
              <a:rPr lang="nb-NO" dirty="0"/>
              <a:t> </a:t>
            </a:r>
            <a:r>
              <a:rPr lang="nb-NO" dirty="0" err="1"/>
              <a:t>your</a:t>
            </a:r>
            <a:r>
              <a:rPr lang="nb-NO" dirty="0"/>
              <a:t> </a:t>
            </a:r>
            <a:r>
              <a:rPr lang="nb-NO" dirty="0" err="1"/>
              <a:t>solution</a:t>
            </a:r>
            <a:r>
              <a:rPr lang="nb-NO" dirty="0"/>
              <a:t> is more </a:t>
            </a:r>
            <a:r>
              <a:rPr lang="nb-NO" dirty="0" err="1"/>
              <a:t>sustainable</a:t>
            </a:r>
            <a:r>
              <a:rPr lang="nb-NO" dirty="0"/>
              <a:t> </a:t>
            </a:r>
            <a:r>
              <a:rPr lang="nb-NO" dirty="0" err="1"/>
              <a:t>either</a:t>
            </a:r>
            <a:r>
              <a:rPr lang="nb-NO" dirty="0"/>
              <a:t> in lines </a:t>
            </a:r>
            <a:r>
              <a:rPr lang="nb-NO" dirty="0" err="1"/>
              <a:t>of</a:t>
            </a:r>
            <a:r>
              <a:rPr lang="nb-NO" dirty="0"/>
              <a:t> </a:t>
            </a:r>
            <a:r>
              <a:rPr lang="nb-NO" dirty="0" err="1"/>
              <a:t>code</a:t>
            </a:r>
            <a:r>
              <a:rPr lang="nb-NO" dirty="0"/>
              <a:t>, </a:t>
            </a:r>
            <a:r>
              <a:rPr lang="nb-NO" dirty="0" err="1"/>
              <a:t>compute</a:t>
            </a:r>
            <a:r>
              <a:rPr lang="nb-NO" dirty="0"/>
              <a:t> time, </a:t>
            </a:r>
            <a:r>
              <a:rPr lang="nb-NO" dirty="0" err="1"/>
              <a:t>electricity</a:t>
            </a:r>
            <a:r>
              <a:rPr lang="nb-NO" dirty="0"/>
              <a:t> </a:t>
            </a:r>
            <a:r>
              <a:rPr lang="nb-NO" dirty="0" err="1"/>
              <a:t>usage</a:t>
            </a:r>
            <a:r>
              <a:rPr lang="nb-NO" dirty="0"/>
              <a:t>, </a:t>
            </a:r>
            <a:r>
              <a:rPr lang="nb-NO" dirty="0" err="1"/>
              <a:t>removal</a:t>
            </a:r>
            <a:r>
              <a:rPr lang="nb-NO" dirty="0"/>
              <a:t> </a:t>
            </a:r>
            <a:r>
              <a:rPr lang="nb-NO" dirty="0" err="1"/>
              <a:t>of</a:t>
            </a:r>
            <a:r>
              <a:rPr lang="nb-NO" dirty="0"/>
              <a:t> CO2…</a:t>
            </a:r>
            <a:r>
              <a:rPr lang="nb-NO" dirty="0" err="1"/>
              <a:t>etc</a:t>
            </a:r>
            <a:r>
              <a:rPr lang="nb-NO" dirty="0"/>
              <a:t> </a:t>
            </a:r>
            <a:r>
              <a:rPr lang="nb-NO" dirty="0" err="1"/>
              <a:t>than</a:t>
            </a:r>
            <a:r>
              <a:rPr lang="nb-NO" dirty="0"/>
              <a:t> </a:t>
            </a:r>
            <a:r>
              <a:rPr lang="nb-NO" dirty="0" err="1"/>
              <a:t>how</a:t>
            </a:r>
            <a:r>
              <a:rPr lang="nb-NO" dirty="0"/>
              <a:t> it </a:t>
            </a:r>
            <a:r>
              <a:rPr lang="nb-NO" dirty="0" err="1"/>
              <a:t>works</a:t>
            </a:r>
            <a:r>
              <a:rPr lang="nb-NO" dirty="0"/>
              <a:t> </a:t>
            </a:r>
            <a:r>
              <a:rPr lang="nb-NO" dirty="0" err="1"/>
              <a:t>today</a:t>
            </a:r>
            <a:r>
              <a:rPr lang="nb-NO" dirty="0"/>
              <a:t>.  This is </a:t>
            </a:r>
            <a:r>
              <a:rPr lang="nb-NO" dirty="0" err="1"/>
              <a:t>fundamentally</a:t>
            </a:r>
            <a:r>
              <a:rPr lang="nb-NO" dirty="0"/>
              <a:t> the </a:t>
            </a:r>
            <a:r>
              <a:rPr lang="nb-NO" dirty="0" err="1"/>
              <a:t>challenge</a:t>
            </a:r>
            <a:r>
              <a:rPr lang="nb-NO" dirty="0"/>
              <a:t> </a:t>
            </a:r>
            <a:r>
              <a:rPr lang="nb-NO" dirty="0" err="1"/>
              <a:t>we</a:t>
            </a:r>
            <a:r>
              <a:rPr lang="nb-NO" dirty="0"/>
              <a:t> </a:t>
            </a:r>
            <a:r>
              <a:rPr lang="nb-NO" dirty="0" err="1"/>
              <a:t>are</a:t>
            </a:r>
            <a:r>
              <a:rPr lang="nb-NO" dirty="0"/>
              <a:t> giving </a:t>
            </a:r>
            <a:r>
              <a:rPr lang="nb-NO" dirty="0" err="1"/>
              <a:t>you</a:t>
            </a:r>
            <a:r>
              <a:rPr lang="nb-NO" dirty="0"/>
              <a:t>.</a:t>
            </a:r>
          </a:p>
        </p:txBody>
      </p:sp>
      <p:sp>
        <p:nvSpPr>
          <p:cNvPr id="4" name="Slide Number Placeholder 3"/>
          <p:cNvSpPr>
            <a:spLocks noGrp="1"/>
          </p:cNvSpPr>
          <p:nvPr>
            <p:ph type="sldNum" sz="quarter" idx="5"/>
          </p:nvPr>
        </p:nvSpPr>
        <p:spPr/>
        <p:txBody>
          <a:bodyPr/>
          <a:lstStyle/>
          <a:p>
            <a:fld id="{F0DAF007-5803-A54C-A632-B66C1638481C}" type="slidenum">
              <a:rPr lang="en-NL" smtClean="0"/>
              <a:t>7</a:t>
            </a:fld>
            <a:endParaRPr lang="en-NL"/>
          </a:p>
        </p:txBody>
      </p:sp>
    </p:spTree>
    <p:extLst>
      <p:ext uri="{BB962C8B-B14F-4D97-AF65-F5344CB8AC3E}">
        <p14:creationId xmlns:p14="http://schemas.microsoft.com/office/powerpoint/2010/main" val="29565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8</a:t>
            </a:fld>
            <a:endParaRPr lang="en-NL"/>
          </a:p>
        </p:txBody>
      </p:sp>
    </p:spTree>
    <p:extLst>
      <p:ext uri="{BB962C8B-B14F-4D97-AF65-F5344CB8AC3E}">
        <p14:creationId xmlns:p14="http://schemas.microsoft.com/office/powerpoint/2010/main" val="3634745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F0DAF007-5803-A54C-A632-B66C1638481C}" type="slidenum">
              <a:rPr lang="en-NL" smtClean="0"/>
              <a:t>9</a:t>
            </a:fld>
            <a:endParaRPr lang="en-NL"/>
          </a:p>
        </p:txBody>
      </p:sp>
    </p:spTree>
    <p:extLst>
      <p:ext uri="{BB962C8B-B14F-4D97-AF65-F5344CB8AC3E}">
        <p14:creationId xmlns:p14="http://schemas.microsoft.com/office/powerpoint/2010/main" val="3241884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DD-4A42-7DA2-F79D-55A5B951889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8FA70BDB-8DF0-080E-F5DF-FAC0C869F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C8F5F41B-14BF-C715-7A8A-D70F66F66ECB}"/>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5" name="Footer Placeholder 4">
            <a:extLst>
              <a:ext uri="{FF2B5EF4-FFF2-40B4-BE49-F238E27FC236}">
                <a16:creationId xmlns:a16="http://schemas.microsoft.com/office/drawing/2014/main" id="{951F4199-6D22-DBF7-5531-A5BA1B3299E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91AF18E-091A-ABBA-17A9-FF4440A39405}"/>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94873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3ABD9-E4A4-A6BF-FCE0-2B7A92874209}"/>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9EC9489-9010-5B85-1D7F-B6C82EA7E7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20A81B3-450A-6483-CE58-AD21F3E2E80E}"/>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5" name="Footer Placeholder 4">
            <a:extLst>
              <a:ext uri="{FF2B5EF4-FFF2-40B4-BE49-F238E27FC236}">
                <a16:creationId xmlns:a16="http://schemas.microsoft.com/office/drawing/2014/main" id="{2C4B46D3-FB40-B297-D831-DD9C36E2B93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330BAAF-8153-1691-A3D5-1883784A1934}"/>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70083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06AAD-52ED-F83A-6962-316DA99CE58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D6427F76-F891-8F99-B9A8-78E4CC4E634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10E903A-E20D-9EFE-968D-AE3C91A4F546}"/>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5" name="Footer Placeholder 4">
            <a:extLst>
              <a:ext uri="{FF2B5EF4-FFF2-40B4-BE49-F238E27FC236}">
                <a16:creationId xmlns:a16="http://schemas.microsoft.com/office/drawing/2014/main" id="{5C143D59-889F-1A10-D59B-68B8040C9A3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A32002A-D1B4-6656-4F8E-CC7CD55C3B41}"/>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1285528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1933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185353" y="136525"/>
            <a:ext cx="11467071" cy="54451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Century Gothic"/>
              <a:buNone/>
              <a:defRPr>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20"/>
          <p:cNvSpPr txBox="1">
            <a:spLocks noGrp="1"/>
          </p:cNvSpPr>
          <p:nvPr>
            <p:ph type="body" idx="1"/>
          </p:nvPr>
        </p:nvSpPr>
        <p:spPr>
          <a:xfrm>
            <a:off x="185353" y="849441"/>
            <a:ext cx="11467071" cy="5773179"/>
          </a:xfrm>
          <a:prstGeom prst="rect">
            <a:avLst/>
          </a:prstGeom>
          <a:noFill/>
          <a:ln>
            <a:noFill/>
          </a:ln>
        </p:spPr>
        <p:txBody>
          <a:bodyPr spcFirstLastPara="1" wrap="square" lIns="68575" tIns="34275" rIns="68575" bIns="34275" anchor="t" anchorCtr="0">
            <a:normAutofit/>
          </a:bodyPr>
          <a:lstStyle>
            <a:lvl1pPr marL="609585" lvl="0" indent="-482588" algn="l">
              <a:lnSpc>
                <a:spcPct val="90000"/>
              </a:lnSpc>
              <a:spcBef>
                <a:spcPts val="1067"/>
              </a:spcBef>
              <a:spcAft>
                <a:spcPts val="0"/>
              </a:spcAft>
              <a:buClr>
                <a:schemeClr val="dk1"/>
              </a:buClr>
              <a:buSzPts val="2100"/>
              <a:buChar char="•"/>
              <a:defRPr>
                <a:latin typeface="Century Gothic"/>
                <a:ea typeface="Century Gothic"/>
                <a:cs typeface="Century Gothic"/>
                <a:sym typeface="Century Gothic"/>
              </a:defRPr>
            </a:lvl1pPr>
            <a:lvl2pPr marL="1219170" lvl="1" indent="-457189" algn="l">
              <a:lnSpc>
                <a:spcPct val="90000"/>
              </a:lnSpc>
              <a:spcBef>
                <a:spcPts val="533"/>
              </a:spcBef>
              <a:spcAft>
                <a:spcPts val="0"/>
              </a:spcAft>
              <a:buClr>
                <a:schemeClr val="dk1"/>
              </a:buClr>
              <a:buSzPts val="1800"/>
              <a:buChar char="•"/>
              <a:defRPr>
                <a:latin typeface="Century Gothic"/>
                <a:ea typeface="Century Gothic"/>
                <a:cs typeface="Century Gothic"/>
                <a:sym typeface="Century Gothic"/>
              </a:defRPr>
            </a:lvl2pPr>
            <a:lvl3pPr marL="1828754" lvl="2" indent="-431789" algn="l">
              <a:lnSpc>
                <a:spcPct val="90000"/>
              </a:lnSpc>
              <a:spcBef>
                <a:spcPts val="533"/>
              </a:spcBef>
              <a:spcAft>
                <a:spcPts val="0"/>
              </a:spcAft>
              <a:buClr>
                <a:schemeClr val="dk1"/>
              </a:buClr>
              <a:buSzPts val="1500"/>
              <a:buChar char="•"/>
              <a:defRPr>
                <a:latin typeface="Century Gothic"/>
                <a:ea typeface="Century Gothic"/>
                <a:cs typeface="Century Gothic"/>
                <a:sym typeface="Century Gothic"/>
              </a:defRPr>
            </a:lvl3pPr>
            <a:lvl4pPr marL="2438339" lvl="3" indent="-423323" algn="l">
              <a:lnSpc>
                <a:spcPct val="90000"/>
              </a:lnSpc>
              <a:spcBef>
                <a:spcPts val="533"/>
              </a:spcBef>
              <a:spcAft>
                <a:spcPts val="0"/>
              </a:spcAft>
              <a:buClr>
                <a:schemeClr val="dk1"/>
              </a:buClr>
              <a:buSzPts val="1400"/>
              <a:buChar char="•"/>
              <a:defRPr>
                <a:latin typeface="Century Gothic"/>
                <a:ea typeface="Century Gothic"/>
                <a:cs typeface="Century Gothic"/>
                <a:sym typeface="Century Gothic"/>
              </a:defRPr>
            </a:lvl4pPr>
            <a:lvl5pPr marL="3047924" lvl="4" indent="-423323" algn="l">
              <a:lnSpc>
                <a:spcPct val="90000"/>
              </a:lnSpc>
              <a:spcBef>
                <a:spcPts val="533"/>
              </a:spcBef>
              <a:spcAft>
                <a:spcPts val="0"/>
              </a:spcAft>
              <a:buClr>
                <a:schemeClr val="dk1"/>
              </a:buClr>
              <a:buSzPts val="1400"/>
              <a:buChar char="•"/>
              <a:defRPr>
                <a:latin typeface="Century Gothic"/>
                <a:ea typeface="Century Gothic"/>
                <a:cs typeface="Century Gothic"/>
                <a:sym typeface="Century Gothic"/>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53945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FBE2-9B31-4ED0-C6FE-27896F62DC07}"/>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8F510BB8-95B2-3F66-EDD6-A47B704C29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29D1100-4134-CED9-091A-B83372EB9C8D}"/>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5" name="Footer Placeholder 4">
            <a:extLst>
              <a:ext uri="{FF2B5EF4-FFF2-40B4-BE49-F238E27FC236}">
                <a16:creationId xmlns:a16="http://schemas.microsoft.com/office/drawing/2014/main" id="{BBFF0117-7129-D53D-0CAC-86CE2AEB052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A5B2B0D-0345-79FB-A8E3-4A95E2EB7415}"/>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698850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953D-EA3C-9D75-970A-1F818812B6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9F0EE361-0757-C584-1603-439AC0F807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93BD2EB-DC4E-949E-09ED-8A1B0B98A6C8}"/>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5" name="Footer Placeholder 4">
            <a:extLst>
              <a:ext uri="{FF2B5EF4-FFF2-40B4-BE49-F238E27FC236}">
                <a16:creationId xmlns:a16="http://schemas.microsoft.com/office/drawing/2014/main" id="{352C1FFF-0940-7CF1-BA84-66A1FFD0CF2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E41621-E684-2611-996D-2FE4CDB334B0}"/>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4270054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F96D-319C-10C8-A7D4-2F66B90DF5F4}"/>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1C78717-29F9-1FB8-231B-58F1634EC4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5C28685E-5BF2-9F01-1779-55866D48B8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6C4D081B-9287-FD50-9B58-10E8654BE97E}"/>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6" name="Footer Placeholder 5">
            <a:extLst>
              <a:ext uri="{FF2B5EF4-FFF2-40B4-BE49-F238E27FC236}">
                <a16:creationId xmlns:a16="http://schemas.microsoft.com/office/drawing/2014/main" id="{5C39CBEE-94BB-C102-A686-FB91769643A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90972F0-FE4C-6393-BD25-F23F360AF034}"/>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241551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ADFB-9B91-6970-ABBF-11F796150A9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565C8CD-323A-D940-5051-462F7301B1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48313A-9D83-EAF2-8411-3E42F430A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F25907AB-B102-8598-87DE-D99146E241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230EA8-2339-E314-3823-E6956609CD6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C52072E7-3B55-11DA-8F76-299AC8B8B26D}"/>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8" name="Footer Placeholder 7">
            <a:extLst>
              <a:ext uri="{FF2B5EF4-FFF2-40B4-BE49-F238E27FC236}">
                <a16:creationId xmlns:a16="http://schemas.microsoft.com/office/drawing/2014/main" id="{214469A2-BE1B-C73D-23F2-600DF5EA2FAE}"/>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B7B7D645-915F-44EE-73F5-348CAAC17A16}"/>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35201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D95D-F878-AA36-4F1E-41678466A24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329CC9E6-8708-0745-6BFA-6CF8609C2916}"/>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4" name="Footer Placeholder 3">
            <a:extLst>
              <a:ext uri="{FF2B5EF4-FFF2-40B4-BE49-F238E27FC236}">
                <a16:creationId xmlns:a16="http://schemas.microsoft.com/office/drawing/2014/main" id="{12BCD18A-2B25-F4D3-5400-C87EA28538F4}"/>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3C501CAA-3447-3CDC-2D6E-CFC4E263DAD3}"/>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320052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1CF0B-0C71-A2D0-0E11-B7DAD649F8BF}"/>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3" name="Footer Placeholder 2">
            <a:extLst>
              <a:ext uri="{FF2B5EF4-FFF2-40B4-BE49-F238E27FC236}">
                <a16:creationId xmlns:a16="http://schemas.microsoft.com/office/drawing/2014/main" id="{B9E4CA54-DFBA-8C60-9814-F3914F159C5A}"/>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1463EA09-7ECC-3559-4AF1-AE28BDAC68E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68016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645CD-75F0-4F16-835C-E250DC9675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C7FC0506-708D-366F-85DC-6193EC54C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BD0E1482-495E-8810-6CEF-1C26F9BFC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442170-5C63-BE96-938A-1ADB6A2CEF43}"/>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6" name="Footer Placeholder 5">
            <a:extLst>
              <a:ext uri="{FF2B5EF4-FFF2-40B4-BE49-F238E27FC236}">
                <a16:creationId xmlns:a16="http://schemas.microsoft.com/office/drawing/2014/main" id="{17F3DF78-4923-C8D8-71E1-06743B62BCA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68F351F-2DBE-DAE0-7433-AD4BC77FA55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140613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C632-59CE-A941-9D68-FE7213C498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ED5801E4-C192-5868-11D1-C0BDF567D4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54B2924F-CDFA-F417-B71D-22F5642E8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9DB8A5-06B3-8EBA-8A39-B21BFB0DCD0F}"/>
              </a:ext>
            </a:extLst>
          </p:cNvPr>
          <p:cNvSpPr>
            <a:spLocks noGrp="1"/>
          </p:cNvSpPr>
          <p:nvPr>
            <p:ph type="dt" sz="half" idx="10"/>
          </p:nvPr>
        </p:nvSpPr>
        <p:spPr/>
        <p:txBody>
          <a:bodyPr/>
          <a:lstStyle/>
          <a:p>
            <a:fld id="{CB00EB39-F645-0B4A-BE2C-8579F4A417FC}" type="datetimeFigureOut">
              <a:rPr lang="en-NL" smtClean="0"/>
              <a:t>04/17/2024</a:t>
            </a:fld>
            <a:endParaRPr lang="en-NL"/>
          </a:p>
        </p:txBody>
      </p:sp>
      <p:sp>
        <p:nvSpPr>
          <p:cNvPr id="6" name="Footer Placeholder 5">
            <a:extLst>
              <a:ext uri="{FF2B5EF4-FFF2-40B4-BE49-F238E27FC236}">
                <a16:creationId xmlns:a16="http://schemas.microsoft.com/office/drawing/2014/main" id="{FE83E554-A063-DDAD-3D66-A0D173B4715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9B4BDEE-D09B-EB29-AE80-112B8E115859}"/>
              </a:ext>
            </a:extLst>
          </p:cNvPr>
          <p:cNvSpPr>
            <a:spLocks noGrp="1"/>
          </p:cNvSpPr>
          <p:nvPr>
            <p:ph type="sldNum" sz="quarter" idx="12"/>
          </p:nvPr>
        </p:nvSpPr>
        <p:spPr/>
        <p:txBody>
          <a:bodyPr/>
          <a:lstStyle/>
          <a:p>
            <a:fld id="{6BACC272-FF3B-ED43-B651-5E6A36AF765F}" type="slidenum">
              <a:rPr lang="en-NL" smtClean="0"/>
              <a:t>‹#›</a:t>
            </a:fld>
            <a:endParaRPr lang="en-NL"/>
          </a:p>
        </p:txBody>
      </p:sp>
    </p:spTree>
    <p:extLst>
      <p:ext uri="{BB962C8B-B14F-4D97-AF65-F5344CB8AC3E}">
        <p14:creationId xmlns:p14="http://schemas.microsoft.com/office/powerpoint/2010/main" val="2806308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2424DF-0D6D-582C-68AA-C36373144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68A8DE73-1D9B-18F5-FD94-7E7E39C0E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A64DA46F-B5DC-E7D8-A0A1-C339D2858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0EB39-F645-0B4A-BE2C-8579F4A417FC}" type="datetimeFigureOut">
              <a:rPr lang="en-NL" smtClean="0"/>
              <a:t>04/17/2024</a:t>
            </a:fld>
            <a:endParaRPr lang="en-NL"/>
          </a:p>
        </p:txBody>
      </p:sp>
      <p:sp>
        <p:nvSpPr>
          <p:cNvPr id="5" name="Footer Placeholder 4">
            <a:extLst>
              <a:ext uri="{FF2B5EF4-FFF2-40B4-BE49-F238E27FC236}">
                <a16:creationId xmlns:a16="http://schemas.microsoft.com/office/drawing/2014/main" id="{4531CABE-52E0-4F65-45B9-FF487F1C1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25375CEB-7105-C65F-3945-7D86243C2E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CC272-FF3B-ED43-B651-5E6A36AF765F}" type="slidenum">
              <a:rPr lang="en-NL" smtClean="0"/>
              <a:t>‹#›</a:t>
            </a:fld>
            <a:endParaRPr lang="en-NL"/>
          </a:p>
        </p:txBody>
      </p:sp>
    </p:spTree>
    <p:extLst>
      <p:ext uri="{BB962C8B-B14F-4D97-AF65-F5344CB8AC3E}">
        <p14:creationId xmlns:p14="http://schemas.microsoft.com/office/powerpoint/2010/main" val="131684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hyperlink" Target="https://mondaic.com/docs/0.12.13/examples/tutorials/advanced_interface/marmousi/tutorial" TargetMode="External"/><Relationship Id="rId3" Type="http://schemas.openxmlformats.org/officeDocument/2006/relationships/image" Target="../media/image3.jpg"/><Relationship Id="rId7" Type="http://schemas.openxmlformats.org/officeDocument/2006/relationships/hyperlink" Target="https://github.com/NVIDIA/modulus-sym/tree/main/examples/reservoir_simulation/Norne" TargetMode="External"/><Relationship Id="rId12"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ocs.nvidia.com/nemo-framework/user-guide/latest/playbooks/llama2peft.html" TargetMode="External"/><Relationship Id="rId11" Type="http://schemas.openxmlformats.org/officeDocument/2006/relationships/hyperlink" Target="https://softwareunderground.org/stack" TargetMode="External"/><Relationship Id="rId5" Type="http://schemas.openxmlformats.org/officeDocument/2006/relationships/hyperlink" Target="https://drive.google.com/drive/folders/1zw9-kiMypuyj09aWBXQKKtik3wIQsCRK?usp=sharing" TargetMode="External"/><Relationship Id="rId10" Type="http://schemas.openxmlformats.org/officeDocument/2006/relationships/hyperlink" Target="https://co2datashare.org/dataset/smeaheia-dataset" TargetMode="External"/><Relationship Id="rId4" Type="http://schemas.openxmlformats.org/officeDocument/2006/relationships/hyperlink" Target="https://github.com/NVIDIA/modulus-sym/tree/main/examples/reservoir_simulation" TargetMode="External"/><Relationship Id="rId9" Type="http://schemas.openxmlformats.org/officeDocument/2006/relationships/hyperlink" Target="https://www.christianhaller.me/blog/projectblog/2021-02-01-Volve_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hyperlink" Target="https://www.ted.com/talks/sasha_luccioni_ai_is_dangerous_but_not_for_the_reasons_you_thin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A3F3A82-ADD4-0C1D-B90E-EBDEDFE7163F}"/>
              </a:ext>
            </a:extLst>
          </p:cNvPr>
          <p:cNvSpPr>
            <a:spLocks noGrp="1"/>
          </p:cNvSpPr>
          <p:nvPr>
            <p:ph type="ctrTitle"/>
          </p:nvPr>
        </p:nvSpPr>
        <p:spPr/>
        <p:txBody>
          <a:bodyPr/>
          <a:lstStyle/>
          <a:p>
            <a:endParaRPr lang="es-CO"/>
          </a:p>
        </p:txBody>
      </p:sp>
      <p:pic>
        <p:nvPicPr>
          <p:cNvPr id="6" name="Imagen 5">
            <a:extLst>
              <a:ext uri="{FF2B5EF4-FFF2-40B4-BE49-F238E27FC236}">
                <a16:creationId xmlns:a16="http://schemas.microsoft.com/office/drawing/2014/main" id="{4CAC15E3-39A0-7A8E-7AF9-3022227CF8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8901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Content Placeholder 6" descr="A white background with black dots&#10;&#10;Description automatically generated">
            <a:extLst>
              <a:ext uri="{FF2B5EF4-FFF2-40B4-BE49-F238E27FC236}">
                <a16:creationId xmlns:a16="http://schemas.microsoft.com/office/drawing/2014/main" id="{382B7FC9-97D8-51F7-D6D5-485B175C9399}"/>
              </a:ext>
            </a:extLst>
          </p:cNvPr>
          <p:cNvPicPr>
            <a:picLocks noChangeAspect="1"/>
          </p:cNvPicPr>
          <p:nvPr/>
        </p:nvPicPr>
        <p:blipFill>
          <a:blip r:embed="rId3"/>
          <a:stretch>
            <a:fillRect/>
          </a:stretch>
        </p:blipFill>
        <p:spPr>
          <a:xfrm>
            <a:off x="0" y="0"/>
            <a:ext cx="12192000" cy="6858000"/>
          </a:xfrm>
          <a:prstGeom prst="rect">
            <a:avLst/>
          </a:prstGeom>
        </p:spPr>
      </p:pic>
      <p:sp>
        <p:nvSpPr>
          <p:cNvPr id="4" name="Google Shape;139;p29">
            <a:extLst>
              <a:ext uri="{FF2B5EF4-FFF2-40B4-BE49-F238E27FC236}">
                <a16:creationId xmlns:a16="http://schemas.microsoft.com/office/drawing/2014/main" id="{7AC8A708-0F31-738C-14AA-97BC78C008B0}"/>
              </a:ext>
            </a:extLst>
          </p:cNvPr>
          <p:cNvSpPr txBox="1">
            <a:spLocks noGrp="1"/>
          </p:cNvSpPr>
          <p:nvPr/>
        </p:nvSpPr>
        <p:spPr>
          <a:xfrm>
            <a:off x="4828144" y="299585"/>
            <a:ext cx="6099347" cy="544512"/>
          </a:xfrm>
          <a:prstGeom prst="rect">
            <a:avLst/>
          </a:prstGeom>
          <a:noFill/>
          <a:ln>
            <a:noFill/>
          </a:ln>
        </p:spPr>
        <p:txBody>
          <a:bodyPr spcFirstLastPara="1" wrap="square" lIns="91433" tIns="45700" rIns="91433" bIns="45700"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SzPct val="100000"/>
            </a:pPr>
            <a:r>
              <a:rPr lang="de" sz="4400" dirty="0"/>
              <a:t>Awards!</a:t>
            </a:r>
            <a:endParaRPr sz="4400" dirty="0"/>
          </a:p>
        </p:txBody>
      </p:sp>
      <p:pic>
        <p:nvPicPr>
          <p:cNvPr id="3" name="Google Shape;106;p25" descr="Logos &amp; Brand Guidelines | NVIDIA">
            <a:extLst>
              <a:ext uri="{FF2B5EF4-FFF2-40B4-BE49-F238E27FC236}">
                <a16:creationId xmlns:a16="http://schemas.microsoft.com/office/drawing/2014/main" id="{31C9D7A0-25F3-D26F-E168-987B5B906F42}"/>
              </a:ext>
            </a:extLst>
          </p:cNvPr>
          <p:cNvPicPr preferRelativeResize="0"/>
          <p:nvPr/>
        </p:nvPicPr>
        <p:blipFill rotWithShape="1">
          <a:blip r:embed="rId4">
            <a:alphaModFix/>
          </a:blip>
          <a:srcRect/>
          <a:stretch/>
        </p:blipFill>
        <p:spPr>
          <a:xfrm>
            <a:off x="9148973" y="-23474"/>
            <a:ext cx="3043028" cy="1711703"/>
          </a:xfrm>
          <a:prstGeom prst="rect">
            <a:avLst/>
          </a:prstGeom>
          <a:noFill/>
          <a:ln>
            <a:noFill/>
          </a:ln>
        </p:spPr>
      </p:pic>
      <p:pic>
        <p:nvPicPr>
          <p:cNvPr id="3074" name="Picture 2" descr="Nvidia jetson agx orin entwickler kit server klasse ai leistung am rand bis  zu 275 tops. Optionen für 32GB/64GB Speicher| | - AliExpress">
            <a:extLst>
              <a:ext uri="{FF2B5EF4-FFF2-40B4-BE49-F238E27FC236}">
                <a16:creationId xmlns:a16="http://schemas.microsoft.com/office/drawing/2014/main" id="{F80EE31D-16FF-1F48-694A-71227E3ED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1869" y="832377"/>
            <a:ext cx="4987296" cy="4987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24465E-2740-EAFA-A848-3E07D9266B80}"/>
              </a:ext>
            </a:extLst>
          </p:cNvPr>
          <p:cNvPicPr>
            <a:picLocks noChangeAspect="1"/>
          </p:cNvPicPr>
          <p:nvPr/>
        </p:nvPicPr>
        <p:blipFill rotWithShape="1">
          <a:blip r:embed="rId6"/>
          <a:srcRect t="388"/>
          <a:stretch/>
        </p:blipFill>
        <p:spPr>
          <a:xfrm>
            <a:off x="7421924" y="1688228"/>
            <a:ext cx="4073865" cy="4919037"/>
          </a:xfrm>
          <a:prstGeom prst="rect">
            <a:avLst/>
          </a:prstGeom>
        </p:spPr>
      </p:pic>
      <p:sp>
        <p:nvSpPr>
          <p:cNvPr id="8" name="TextBox 7">
            <a:extLst>
              <a:ext uri="{FF2B5EF4-FFF2-40B4-BE49-F238E27FC236}">
                <a16:creationId xmlns:a16="http://schemas.microsoft.com/office/drawing/2014/main" id="{7768E763-D914-19A0-B4FC-C5C7B01F5D43}"/>
              </a:ext>
            </a:extLst>
          </p:cNvPr>
          <p:cNvSpPr txBox="1"/>
          <p:nvPr/>
        </p:nvSpPr>
        <p:spPr>
          <a:xfrm>
            <a:off x="2849525" y="5819674"/>
            <a:ext cx="3242106" cy="461665"/>
          </a:xfrm>
          <a:prstGeom prst="rect">
            <a:avLst/>
          </a:prstGeom>
          <a:noFill/>
        </p:spPr>
        <p:txBody>
          <a:bodyPr wrap="none" rtlCol="0">
            <a:spAutoFit/>
          </a:bodyPr>
          <a:lstStyle/>
          <a:p>
            <a:r>
              <a:rPr lang="en-AE" sz="2400" b="1" dirty="0"/>
              <a:t>NVIDIA Jetson AGX Orin</a:t>
            </a:r>
          </a:p>
        </p:txBody>
      </p:sp>
    </p:spTree>
    <p:extLst>
      <p:ext uri="{BB962C8B-B14F-4D97-AF65-F5344CB8AC3E}">
        <p14:creationId xmlns:p14="http://schemas.microsoft.com/office/powerpoint/2010/main" val="1038524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Content Placeholder 6" descr="A white background with black dots&#10;&#10;Description automatically generated">
            <a:extLst>
              <a:ext uri="{FF2B5EF4-FFF2-40B4-BE49-F238E27FC236}">
                <a16:creationId xmlns:a16="http://schemas.microsoft.com/office/drawing/2014/main" id="{A9AD0A64-BC46-C14F-5210-C2D37EC5AAEE}"/>
              </a:ext>
            </a:extLst>
          </p:cNvPr>
          <p:cNvPicPr>
            <a:picLocks noChangeAspect="1"/>
          </p:cNvPicPr>
          <p:nvPr/>
        </p:nvPicPr>
        <p:blipFill>
          <a:blip r:embed="rId3"/>
          <a:stretch>
            <a:fillRect/>
          </a:stretch>
        </p:blipFill>
        <p:spPr>
          <a:xfrm>
            <a:off x="0" y="0"/>
            <a:ext cx="12192000" cy="6858000"/>
          </a:xfrm>
          <a:prstGeom prst="rect">
            <a:avLst/>
          </a:prstGeom>
        </p:spPr>
      </p:pic>
      <p:sp>
        <p:nvSpPr>
          <p:cNvPr id="68" name="Google Shape;68;p15"/>
          <p:cNvSpPr txBox="1">
            <a:spLocks noGrp="1"/>
          </p:cNvSpPr>
          <p:nvPr>
            <p:ph type="title"/>
          </p:nvPr>
        </p:nvSpPr>
        <p:spPr>
          <a:xfrm>
            <a:off x="2002333" y="85367"/>
            <a:ext cx="9721200" cy="763600"/>
          </a:xfrm>
          <a:prstGeom prst="rect">
            <a:avLst/>
          </a:prstGeom>
        </p:spPr>
        <p:txBody>
          <a:bodyPr spcFirstLastPara="1" vert="horz" wrap="square" lIns="121900" tIns="121900" rIns="121900" bIns="121900" rtlCol="0" anchor="t" anchorCtr="0">
            <a:normAutofit fontScale="90000"/>
          </a:bodyPr>
          <a:lstStyle/>
          <a:p>
            <a:pPr algn="ctr">
              <a:buClr>
                <a:schemeClr val="dk1"/>
              </a:buClr>
              <a:buSzPct val="39285"/>
            </a:pPr>
            <a:r>
              <a:rPr lang="en" dirty="0">
                <a:latin typeface="Century Gothic"/>
                <a:ea typeface="Century Gothic"/>
                <a:cs typeface="Century Gothic"/>
                <a:sym typeface="Century Gothic"/>
              </a:rPr>
              <a:t>Github is our main tool during the hack</a:t>
            </a:r>
            <a:endParaRPr dirty="0"/>
          </a:p>
        </p:txBody>
      </p:sp>
      <p:sp>
        <p:nvSpPr>
          <p:cNvPr id="4" name="Text Placeholder 3">
            <a:extLst>
              <a:ext uri="{FF2B5EF4-FFF2-40B4-BE49-F238E27FC236}">
                <a16:creationId xmlns:a16="http://schemas.microsoft.com/office/drawing/2014/main" id="{A2D3BCE2-51D2-07E8-D760-10D9EFD62AB1}"/>
              </a:ext>
            </a:extLst>
          </p:cNvPr>
          <p:cNvSpPr>
            <a:spLocks noGrp="1"/>
          </p:cNvSpPr>
          <p:nvPr>
            <p:ph type="body" idx="1"/>
          </p:nvPr>
        </p:nvSpPr>
        <p:spPr>
          <a:xfrm>
            <a:off x="1816032" y="1487206"/>
            <a:ext cx="10029979" cy="4555200"/>
          </a:xfrm>
        </p:spPr>
        <p:txBody>
          <a:bodyPr/>
          <a:lstStyle/>
          <a:p>
            <a:r>
              <a:rPr lang="en-US" dirty="0"/>
              <a:t>All teams are expected to upload their code and presentations to a </a:t>
            </a:r>
            <a:r>
              <a:rPr lang="en-US" dirty="0" err="1"/>
              <a:t>Github</a:t>
            </a:r>
            <a:r>
              <a:rPr lang="en-US" dirty="0"/>
              <a:t> Repo within the EAGE-Annual-Hackathon team.</a:t>
            </a:r>
          </a:p>
          <a:p>
            <a:r>
              <a:rPr lang="en-US" dirty="0"/>
              <a:t>You will find these slides, instructions, agenda in the EAGE-2024-Hackathon-Instructions Repo.</a:t>
            </a:r>
          </a:p>
          <a:p>
            <a:r>
              <a:rPr lang="en-US" dirty="0"/>
              <a:t>A list of resources with links is in the Discussion Boards.</a:t>
            </a:r>
          </a:p>
          <a:p>
            <a:endParaRPr lang="en-US" dirty="0"/>
          </a:p>
          <a:p>
            <a:r>
              <a:rPr lang="en-US" dirty="0"/>
              <a:t>If you need any help working with </a:t>
            </a:r>
            <a:r>
              <a:rPr lang="en-US" dirty="0" err="1"/>
              <a:t>Github</a:t>
            </a:r>
            <a:r>
              <a:rPr lang="en-US" dirty="0"/>
              <a:t> – just ask a facilitator!</a:t>
            </a:r>
            <a:endParaRPr lang="nb-NO" dirty="0"/>
          </a:p>
        </p:txBody>
      </p:sp>
    </p:spTree>
    <p:extLst>
      <p:ext uri="{BB962C8B-B14F-4D97-AF65-F5344CB8AC3E}">
        <p14:creationId xmlns:p14="http://schemas.microsoft.com/office/powerpoint/2010/main" val="166556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EBCD0A0A-062A-2851-6CD2-9F179BF9C896}"/>
              </a:ext>
            </a:extLst>
          </p:cNvPr>
          <p:cNvPicPr>
            <a:picLocks noChangeAspect="1"/>
          </p:cNvPicPr>
          <p:nvPr/>
        </p:nvPicPr>
        <p:blipFill>
          <a:blip r:embed="rId3"/>
          <a:stretch>
            <a:fillRect/>
          </a:stretch>
        </p:blipFill>
        <p:spPr>
          <a:xfrm>
            <a:off x="0" y="-342"/>
            <a:ext cx="12192000" cy="6858000"/>
          </a:xfrm>
          <a:prstGeom prst="rect">
            <a:avLst/>
          </a:prstGeom>
        </p:spPr>
      </p:pic>
      <p:sp>
        <p:nvSpPr>
          <p:cNvPr id="251" name="Google Shape;251;p43"/>
          <p:cNvSpPr txBox="1">
            <a:spLocks noGrp="1"/>
          </p:cNvSpPr>
          <p:nvPr>
            <p:ph type="title"/>
          </p:nvPr>
        </p:nvSpPr>
        <p:spPr>
          <a:xfrm>
            <a:off x="1693333" y="412135"/>
            <a:ext cx="11360800" cy="763600"/>
          </a:xfrm>
          <a:prstGeom prst="rect">
            <a:avLst/>
          </a:prstGeom>
        </p:spPr>
        <p:txBody>
          <a:bodyPr spcFirstLastPara="1" vert="horz" wrap="square" lIns="91433" tIns="45700" rIns="91433" bIns="45700" rtlCol="0" anchor="ctr" anchorCtr="0">
            <a:normAutofit/>
          </a:bodyPr>
          <a:lstStyle/>
          <a:p>
            <a:r>
              <a:rPr lang="de" dirty="0"/>
              <a:t>Some General Recommendations</a:t>
            </a:r>
            <a:endParaRPr dirty="0"/>
          </a:p>
        </p:txBody>
      </p:sp>
      <p:sp>
        <p:nvSpPr>
          <p:cNvPr id="252" name="Google Shape;252;p43"/>
          <p:cNvSpPr txBox="1">
            <a:spLocks noGrp="1"/>
          </p:cNvSpPr>
          <p:nvPr>
            <p:ph type="body" idx="1"/>
          </p:nvPr>
        </p:nvSpPr>
        <p:spPr>
          <a:xfrm>
            <a:off x="1693333" y="1355401"/>
            <a:ext cx="11360800" cy="5056000"/>
          </a:xfrm>
          <a:prstGeom prst="rect">
            <a:avLst/>
          </a:prstGeom>
        </p:spPr>
        <p:txBody>
          <a:bodyPr spcFirstLastPara="1" vert="horz" wrap="square" lIns="91433" tIns="45700" rIns="91433" bIns="45700" rtlCol="0" anchor="t" anchorCtr="0">
            <a:normAutofit fontScale="70000" lnSpcReduction="20000"/>
          </a:bodyPr>
          <a:lstStyle/>
          <a:p>
            <a:pPr indent="-442584">
              <a:buSzPct val="116666"/>
              <a:buChar char="-"/>
            </a:pPr>
            <a:r>
              <a:rPr lang="de" dirty="0"/>
              <a:t>Be mindful towards others and yourself.</a:t>
            </a:r>
            <a:endParaRPr dirty="0"/>
          </a:p>
          <a:p>
            <a:pPr indent="-442584">
              <a:spcBef>
                <a:spcPts val="1600"/>
              </a:spcBef>
              <a:buSzPct val="116666"/>
              <a:buChar char="-"/>
            </a:pPr>
            <a:r>
              <a:rPr lang="de" dirty="0"/>
              <a:t>Ask for help</a:t>
            </a:r>
            <a:endParaRPr dirty="0"/>
          </a:p>
          <a:p>
            <a:pPr indent="-442584">
              <a:spcBef>
                <a:spcPts val="1600"/>
              </a:spcBef>
              <a:buSzPct val="116666"/>
              <a:buChar char="-"/>
            </a:pPr>
            <a:r>
              <a:rPr lang="de" dirty="0"/>
              <a:t>Interact with other teams</a:t>
            </a:r>
            <a:endParaRPr dirty="0"/>
          </a:p>
          <a:p>
            <a:pPr indent="-442584">
              <a:spcBef>
                <a:spcPts val="1600"/>
              </a:spcBef>
              <a:buSzPct val="116666"/>
              <a:buChar char="-"/>
            </a:pPr>
            <a:r>
              <a:rPr lang="de" dirty="0"/>
              <a:t>Try to close the loop early. Data&gt;Baseline&gt;Test&gt;Measure&gt;Learn</a:t>
            </a:r>
          </a:p>
          <a:p>
            <a:pPr indent="-442584">
              <a:spcBef>
                <a:spcPts val="1600"/>
              </a:spcBef>
              <a:buSzPct val="116666"/>
              <a:buChar char="-"/>
            </a:pPr>
            <a:r>
              <a:rPr lang="de" dirty="0"/>
              <a:t>One key item, is better than 100 half-baked things</a:t>
            </a:r>
            <a:endParaRPr dirty="0"/>
          </a:p>
          <a:p>
            <a:pPr indent="-442584">
              <a:spcBef>
                <a:spcPts val="1600"/>
              </a:spcBef>
              <a:buSzPct val="116666"/>
              <a:buChar char="-"/>
            </a:pPr>
            <a:r>
              <a:rPr lang="de" dirty="0"/>
              <a:t>Focus on things that will get your idea across</a:t>
            </a:r>
            <a:endParaRPr dirty="0"/>
          </a:p>
          <a:p>
            <a:pPr indent="-442584">
              <a:spcBef>
                <a:spcPts val="1600"/>
              </a:spcBef>
              <a:buSzPct val="116666"/>
              <a:buChar char="-"/>
            </a:pPr>
            <a:r>
              <a:rPr lang="de" dirty="0"/>
              <a:t>Keep it simple, s**** (KISS)</a:t>
            </a:r>
            <a:endParaRPr dirty="0"/>
          </a:p>
          <a:p>
            <a:pPr indent="-442584">
              <a:spcBef>
                <a:spcPts val="1600"/>
              </a:spcBef>
              <a:buSzPct val="116666"/>
              <a:buChar char="-"/>
            </a:pPr>
            <a:r>
              <a:rPr lang="de" dirty="0"/>
              <a:t>Get to know your teammates, play into your strengths</a:t>
            </a:r>
            <a:endParaRPr dirty="0"/>
          </a:p>
          <a:p>
            <a:pPr indent="-442584">
              <a:spcBef>
                <a:spcPts val="1600"/>
              </a:spcBef>
              <a:buSzPct val="116666"/>
              <a:buChar char="-"/>
            </a:pPr>
            <a:r>
              <a:rPr lang="de" dirty="0"/>
              <a:t>Maximize learning, over winning. Learning *is* winning.</a:t>
            </a:r>
            <a:endParaRPr dirty="0"/>
          </a:p>
          <a:p>
            <a:pPr indent="-442584">
              <a:spcBef>
                <a:spcPts val="1600"/>
              </a:spcBef>
              <a:buSzPct val="116666"/>
              <a:buChar char="-"/>
            </a:pPr>
            <a:r>
              <a:rPr lang="de" dirty="0"/>
              <a:t>Presentation is key and framing to the theme</a:t>
            </a:r>
            <a:endParaRPr dirty="0"/>
          </a:p>
          <a:p>
            <a:pPr indent="-442584">
              <a:spcBef>
                <a:spcPts val="1600"/>
              </a:spcBef>
              <a:spcAft>
                <a:spcPts val="1600"/>
              </a:spcAft>
              <a:buSzPct val="116666"/>
              <a:buChar char="-"/>
            </a:pPr>
            <a:r>
              <a:rPr lang="de" dirty="0"/>
              <a:t>Dare to go your own way: </a:t>
            </a:r>
            <a:br>
              <a:rPr lang="de" dirty="0"/>
            </a:br>
            <a:r>
              <a:rPr lang="de" dirty="0"/>
              <a:t>Every hackathon, project, team, and individual are unique.</a:t>
            </a:r>
            <a:endParaRPr dirty="0"/>
          </a:p>
        </p:txBody>
      </p:sp>
      <p:sp>
        <p:nvSpPr>
          <p:cNvPr id="253" name="Google Shape;253;p43"/>
          <p:cNvSpPr txBox="1"/>
          <p:nvPr/>
        </p:nvSpPr>
        <p:spPr>
          <a:xfrm>
            <a:off x="5107067" y="6344801"/>
            <a:ext cx="5391600" cy="512857"/>
          </a:xfrm>
          <a:prstGeom prst="rect">
            <a:avLst/>
          </a:prstGeom>
          <a:noFill/>
          <a:ln>
            <a:noFill/>
          </a:ln>
        </p:spPr>
        <p:txBody>
          <a:bodyPr spcFirstLastPara="1" wrap="square" lIns="121900" tIns="121900" rIns="121900" bIns="121900" anchor="t" anchorCtr="0">
            <a:spAutoFit/>
          </a:bodyPr>
          <a:lstStyle/>
          <a:p>
            <a:r>
              <a:rPr lang="de" sz="1733"/>
              <a:t>Source: Accumulated Hackathon Experience</a:t>
            </a:r>
            <a:endParaRPr sz="1733"/>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D5F4B1C0-6AC1-0EDF-95E7-113D0A50A29F}"/>
              </a:ext>
            </a:extLst>
          </p:cNvPr>
          <p:cNvPicPr>
            <a:picLocks noChangeAspect="1"/>
          </p:cNvPicPr>
          <p:nvPr/>
        </p:nvPicPr>
        <p:blipFill>
          <a:blip r:embed="rId3"/>
          <a:stretch>
            <a:fillRect/>
          </a:stretch>
        </p:blipFill>
        <p:spPr>
          <a:xfrm>
            <a:off x="0" y="0"/>
            <a:ext cx="12192000" cy="6858000"/>
          </a:xfrm>
          <a:prstGeom prst="rect">
            <a:avLst/>
          </a:prstGeom>
        </p:spPr>
      </p:pic>
      <p:sp>
        <p:nvSpPr>
          <p:cNvPr id="268" name="Google Shape;268;p45"/>
          <p:cNvSpPr txBox="1">
            <a:spLocks noGrp="1"/>
          </p:cNvSpPr>
          <p:nvPr>
            <p:ph type="title"/>
          </p:nvPr>
        </p:nvSpPr>
        <p:spPr>
          <a:xfrm>
            <a:off x="1989439" y="136525"/>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a:t>Some Hackathon Tips</a:t>
            </a:r>
            <a:endParaRPr/>
          </a:p>
        </p:txBody>
      </p:sp>
      <p:sp>
        <p:nvSpPr>
          <p:cNvPr id="269" name="Google Shape;269;p45"/>
          <p:cNvSpPr txBox="1">
            <a:spLocks noGrp="1"/>
          </p:cNvSpPr>
          <p:nvPr>
            <p:ph type="body" idx="1"/>
          </p:nvPr>
        </p:nvSpPr>
        <p:spPr>
          <a:xfrm>
            <a:off x="1989439" y="817562"/>
            <a:ext cx="9662984" cy="5773179"/>
          </a:xfrm>
          <a:prstGeom prst="rect">
            <a:avLst/>
          </a:prstGeom>
          <a:noFill/>
          <a:ln>
            <a:noFill/>
          </a:ln>
        </p:spPr>
        <p:txBody>
          <a:bodyPr spcFirstLastPara="1" vert="horz" wrap="square" lIns="91433" tIns="45700" rIns="91433" bIns="45700" rtlCol="0" anchor="t" anchorCtr="0">
            <a:normAutofit/>
          </a:bodyPr>
          <a:lstStyle/>
          <a:p>
            <a:pPr marL="0" indent="0">
              <a:spcBef>
                <a:spcPts val="0"/>
              </a:spcBef>
              <a:buClr>
                <a:schemeClr val="dk1"/>
              </a:buClr>
              <a:buSzPts val="2100"/>
              <a:buNone/>
            </a:pPr>
            <a:r>
              <a:rPr lang="de" dirty="0"/>
              <a:t>Take screenshots as you go along – this will save a lot of time when you come to preparing the final presentation</a:t>
            </a:r>
            <a:endParaRPr dirty="0"/>
          </a:p>
          <a:p>
            <a:pPr marL="0" indent="0">
              <a:spcBef>
                <a:spcPts val="1067"/>
              </a:spcBef>
              <a:buClr>
                <a:schemeClr val="dk1"/>
              </a:buClr>
              <a:buSzPts val="2100"/>
              <a:buNone/>
            </a:pPr>
            <a:endParaRPr dirty="0"/>
          </a:p>
          <a:p>
            <a:pPr marL="0" indent="0">
              <a:spcBef>
                <a:spcPts val="1067"/>
              </a:spcBef>
              <a:buClr>
                <a:schemeClr val="dk1"/>
              </a:buClr>
              <a:buSzPts val="2100"/>
              <a:buNone/>
            </a:pPr>
            <a:r>
              <a:rPr lang="de" dirty="0"/>
              <a:t>A little planning goes a long way – post its to organize your work or making a list can help keep focus. Github Issues is a way to digitally keep track as well.</a:t>
            </a:r>
            <a:endParaRPr dirty="0"/>
          </a:p>
          <a:p>
            <a:pPr marL="0" indent="0">
              <a:spcBef>
                <a:spcPts val="1067"/>
              </a:spcBef>
              <a:buClr>
                <a:schemeClr val="dk1"/>
              </a:buClr>
              <a:buSzPts val="2100"/>
              <a:buNone/>
            </a:pPr>
            <a:endParaRPr dirty="0"/>
          </a:p>
          <a:p>
            <a:pPr marL="0" indent="0">
              <a:spcBef>
                <a:spcPts val="1067"/>
              </a:spcBef>
              <a:buClr>
                <a:schemeClr val="dk1"/>
              </a:buClr>
              <a:buSzPts val="2100"/>
              <a:buNone/>
            </a:pPr>
            <a:r>
              <a:rPr lang="de" dirty="0"/>
              <a:t>By the end of the day today you should at a minimum have settled on a specific case, sketched out a plan, and have started some work.</a:t>
            </a:r>
          </a:p>
          <a:p>
            <a:pPr marL="0" indent="0">
              <a:spcBef>
                <a:spcPts val="1067"/>
              </a:spcBef>
              <a:buClr>
                <a:schemeClr val="dk1"/>
              </a:buClr>
              <a:buSzPts val="2100"/>
              <a:buNone/>
            </a:pPr>
            <a:endParaRPr lang="de" dirty="0"/>
          </a:p>
          <a:p>
            <a:pPr marL="0" indent="0">
              <a:spcBef>
                <a:spcPts val="1067"/>
              </a:spcBef>
              <a:buClr>
                <a:schemeClr val="dk1"/>
              </a:buClr>
              <a:buSzPts val="2100"/>
              <a:buNone/>
            </a:pPr>
            <a:r>
              <a:rPr lang="de" dirty="0"/>
              <a:t>Ensure you are addressing the theme of the hackathon!</a:t>
            </a:r>
            <a:endParaRPr dirty="0"/>
          </a:p>
          <a:p>
            <a:pPr marL="0" indent="0">
              <a:spcBef>
                <a:spcPts val="1067"/>
              </a:spcBef>
              <a:buClr>
                <a:schemeClr val="dk1"/>
              </a:buClr>
              <a:buSzPts val="21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 name="Content Placeholder 6" descr="A white background with a sphere&#10;&#10;Description automatically generated with medium confidence">
            <a:extLst>
              <a:ext uri="{FF2B5EF4-FFF2-40B4-BE49-F238E27FC236}">
                <a16:creationId xmlns:a16="http://schemas.microsoft.com/office/drawing/2014/main" id="{3BFD572C-A6C6-C9DD-27B5-4F4B109E3B12}"/>
              </a:ext>
            </a:extLst>
          </p:cNvPr>
          <p:cNvPicPr>
            <a:picLocks noChangeAspect="1"/>
          </p:cNvPicPr>
          <p:nvPr/>
        </p:nvPicPr>
        <p:blipFill>
          <a:blip r:embed="rId3"/>
          <a:stretch>
            <a:fillRect/>
          </a:stretch>
        </p:blipFill>
        <p:spPr>
          <a:xfrm>
            <a:off x="0" y="0"/>
            <a:ext cx="12192000" cy="6858000"/>
          </a:xfrm>
          <a:prstGeom prst="rect">
            <a:avLst/>
          </a:prstGeom>
          <a:noFill/>
          <a:ln>
            <a:noFill/>
          </a:ln>
        </p:spPr>
      </p:pic>
      <p:pic>
        <p:nvPicPr>
          <p:cNvPr id="4" name="Graphic 3" descr="Organic shapes reminiscent of river rocks">
            <a:extLst>
              <a:ext uri="{FF2B5EF4-FFF2-40B4-BE49-F238E27FC236}">
                <a16:creationId xmlns:a16="http://schemas.microsoft.com/office/drawing/2014/main" id="{F8B94255-4208-25CD-A6B0-FA007FACFC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7161" y="-1517220"/>
            <a:ext cx="6858000" cy="6858000"/>
          </a:xfrm>
          <a:prstGeom prst="rect">
            <a:avLst/>
          </a:prstGeom>
        </p:spPr>
      </p:pic>
      <p:sp>
        <p:nvSpPr>
          <p:cNvPr id="274" name="Google Shape;274;p46"/>
          <p:cNvSpPr txBox="1">
            <a:spLocks noGrp="1"/>
          </p:cNvSpPr>
          <p:nvPr>
            <p:ph type="body" idx="1"/>
          </p:nvPr>
        </p:nvSpPr>
        <p:spPr>
          <a:xfrm>
            <a:off x="2924433" y="2354906"/>
            <a:ext cx="6540844" cy="5773179"/>
          </a:xfrm>
          <a:prstGeom prst="rect">
            <a:avLst/>
          </a:prstGeom>
          <a:noFill/>
          <a:ln>
            <a:noFill/>
          </a:ln>
        </p:spPr>
        <p:txBody>
          <a:bodyPr spcFirstLastPara="1" vert="horz" wrap="square" lIns="91433" tIns="45700" rIns="91433" bIns="45700" rtlCol="0" anchor="t" anchorCtr="0">
            <a:normAutofit/>
          </a:bodyPr>
          <a:lstStyle/>
          <a:p>
            <a:pPr marL="0" indent="0" algn="ctr">
              <a:spcBef>
                <a:spcPts val="0"/>
              </a:spcBef>
              <a:buNone/>
            </a:pPr>
            <a:r>
              <a:rPr lang="de" dirty="0"/>
              <a:t>Reminder: Hackathons aren’t about getting a perfect solution or answer – it is about trying something new, being bold and learning along the way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A4C845E6-DBB0-F06E-258A-17841E9E770A}"/>
              </a:ext>
            </a:extLst>
          </p:cNvPr>
          <p:cNvPicPr>
            <a:picLocks noChangeAspect="1"/>
          </p:cNvPicPr>
          <p:nvPr/>
        </p:nvPicPr>
        <p:blipFill>
          <a:blip r:embed="rId3"/>
          <a:stretch>
            <a:fillRect/>
          </a:stretch>
        </p:blipFill>
        <p:spPr>
          <a:xfrm>
            <a:off x="0" y="0"/>
            <a:ext cx="12192000" cy="6858000"/>
          </a:xfrm>
          <a:prstGeom prst="rect">
            <a:avLst/>
          </a:prstGeom>
        </p:spPr>
      </p:pic>
      <p:sp>
        <p:nvSpPr>
          <p:cNvPr id="258" name="Google Shape;258;p44"/>
          <p:cNvSpPr txBox="1">
            <a:spLocks noGrp="1"/>
          </p:cNvSpPr>
          <p:nvPr>
            <p:ph type="title"/>
          </p:nvPr>
        </p:nvSpPr>
        <p:spPr>
          <a:xfrm>
            <a:off x="1973112" y="229608"/>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dirty="0"/>
              <a:t>Data and Tool Resources</a:t>
            </a:r>
            <a:endParaRPr dirty="0"/>
          </a:p>
        </p:txBody>
      </p:sp>
      <p:sp>
        <p:nvSpPr>
          <p:cNvPr id="2" name="TextBox 1">
            <a:extLst>
              <a:ext uri="{FF2B5EF4-FFF2-40B4-BE49-F238E27FC236}">
                <a16:creationId xmlns:a16="http://schemas.microsoft.com/office/drawing/2014/main" id="{F5294CFD-75CD-3BA5-2F89-561FB1E22FA6}"/>
              </a:ext>
            </a:extLst>
          </p:cNvPr>
          <p:cNvSpPr txBox="1"/>
          <p:nvPr/>
        </p:nvSpPr>
        <p:spPr>
          <a:xfrm>
            <a:off x="2159000" y="901299"/>
            <a:ext cx="9477096" cy="5632311"/>
          </a:xfrm>
          <a:prstGeom prst="rect">
            <a:avLst/>
          </a:prstGeom>
          <a:noFill/>
        </p:spPr>
        <p:txBody>
          <a:bodyPr wrap="square" rtlCol="0">
            <a:spAutoFit/>
          </a:bodyPr>
          <a:lstStyle/>
          <a:p>
            <a:r>
              <a:rPr lang="en-US" dirty="0"/>
              <a:t>You will find a detailed list of data and tool resources in the </a:t>
            </a:r>
            <a:r>
              <a:rPr lang="en-US" dirty="0" err="1"/>
              <a:t>Github</a:t>
            </a:r>
            <a:r>
              <a:rPr lang="en-US" dirty="0"/>
              <a:t> Discussion Boards.</a:t>
            </a:r>
          </a:p>
          <a:p>
            <a:endParaRPr lang="en-US" dirty="0"/>
          </a:p>
          <a:p>
            <a:r>
              <a:rPr lang="en-US" dirty="0"/>
              <a:t>Reservoir Modeling:</a:t>
            </a:r>
          </a:p>
          <a:p>
            <a:pPr marL="285750" indent="-285750">
              <a:buFont typeface="Arial" panose="020B0604020202020204" pitchFamily="34" charset="0"/>
              <a:buChar char="•"/>
            </a:pPr>
            <a:r>
              <a:rPr lang="en-US" dirty="0">
                <a:hlinkClick r:id="rId4"/>
              </a:rPr>
              <a:t>ResSim Simulator</a:t>
            </a:r>
            <a:endParaRPr lang="en-US" dirty="0"/>
          </a:p>
          <a:p>
            <a:pPr marL="285750" indent="-285750">
              <a:buFont typeface="Arial" panose="020B0604020202020204" pitchFamily="34" charset="0"/>
              <a:buChar char="•"/>
            </a:pPr>
            <a:r>
              <a:rPr lang="en-US" dirty="0">
                <a:hlinkClick r:id="rId4"/>
              </a:rPr>
              <a:t>Modulus Physics-ML</a:t>
            </a:r>
            <a:endParaRPr lang="en-US" dirty="0"/>
          </a:p>
          <a:p>
            <a:endParaRPr lang="en-US" dirty="0"/>
          </a:p>
          <a:p>
            <a:r>
              <a:rPr lang="en-US" dirty="0"/>
              <a:t>LLM Fine Tuning:</a:t>
            </a:r>
          </a:p>
          <a:p>
            <a:pPr marL="285750" indent="-285750">
              <a:buFont typeface="Arial" panose="020B0604020202020204" pitchFamily="34" charset="0"/>
              <a:buChar char="•"/>
            </a:pPr>
            <a:r>
              <a:rPr lang="en-US" dirty="0">
                <a:hlinkClick r:id="rId5"/>
              </a:rPr>
              <a:t>Data and processing scripts for EAGE abstracts</a:t>
            </a:r>
            <a:endParaRPr lang="en-US" dirty="0"/>
          </a:p>
          <a:p>
            <a:pPr marL="285750" indent="-285750">
              <a:buFont typeface="Arial" panose="020B0604020202020204" pitchFamily="34" charset="0"/>
              <a:buChar char="•"/>
            </a:pPr>
            <a:r>
              <a:rPr lang="en-US" dirty="0">
                <a:hlinkClick r:id="rId6"/>
              </a:rPr>
              <a:t>Example for </a:t>
            </a:r>
            <a:r>
              <a:rPr lang="en-US" dirty="0" err="1">
                <a:hlinkClick r:id="rId6"/>
              </a:rPr>
              <a:t>LoRA</a:t>
            </a:r>
            <a:r>
              <a:rPr lang="en-US" dirty="0">
                <a:hlinkClick r:id="rId6"/>
              </a:rPr>
              <a:t> fine-tuning for Llama</a:t>
            </a:r>
            <a:endParaRPr lang="en-US" dirty="0"/>
          </a:p>
          <a:p>
            <a:endParaRPr lang="en-US" dirty="0"/>
          </a:p>
          <a:p>
            <a:r>
              <a:rPr lang="en-US" dirty="0"/>
              <a:t>Field Datasets:</a:t>
            </a:r>
          </a:p>
          <a:p>
            <a:pPr marL="285750" indent="-285750">
              <a:buFont typeface="Arial" panose="020B0604020202020204" pitchFamily="34" charset="0"/>
              <a:buChar char="•"/>
            </a:pPr>
            <a:r>
              <a:rPr lang="en-US" dirty="0">
                <a:hlinkClick r:id="rId7"/>
              </a:rPr>
              <a:t>Norne</a:t>
            </a:r>
            <a:endParaRPr lang="en-US" dirty="0"/>
          </a:p>
          <a:p>
            <a:pPr marL="285750" indent="-285750">
              <a:buFont typeface="Arial" panose="020B0604020202020204" pitchFamily="34" charset="0"/>
              <a:buChar char="•"/>
            </a:pPr>
            <a:r>
              <a:rPr lang="en-US" dirty="0">
                <a:hlinkClick r:id="rId8"/>
              </a:rPr>
              <a:t>Marmousi</a:t>
            </a:r>
            <a:endParaRPr lang="en-US" dirty="0"/>
          </a:p>
          <a:p>
            <a:pPr marL="285750" indent="-285750">
              <a:buFont typeface="Arial" panose="020B0604020202020204" pitchFamily="34" charset="0"/>
              <a:buChar char="•"/>
            </a:pPr>
            <a:r>
              <a:rPr lang="en-US" dirty="0">
                <a:hlinkClick r:id="rId9"/>
              </a:rPr>
              <a:t>Volve</a:t>
            </a:r>
            <a:endParaRPr lang="en-US" dirty="0"/>
          </a:p>
          <a:p>
            <a:pPr marL="285750" indent="-285750">
              <a:buFont typeface="Arial" panose="020B0604020202020204" pitchFamily="34" charset="0"/>
              <a:buChar char="•"/>
            </a:pPr>
            <a:r>
              <a:rPr lang="en-US" dirty="0">
                <a:hlinkClick r:id="rId10"/>
              </a:rPr>
              <a:t>Smeaheia</a:t>
            </a:r>
            <a:endParaRPr lang="en-US" dirty="0"/>
          </a:p>
          <a:p>
            <a:pPr marL="285750" indent="-285750">
              <a:buFont typeface="Arial" panose="020B0604020202020204" pitchFamily="34" charset="0"/>
              <a:buChar char="•"/>
            </a:pPr>
            <a:endParaRPr lang="en-US" dirty="0"/>
          </a:p>
          <a:p>
            <a:r>
              <a:rPr lang="en-US" dirty="0"/>
              <a:t>Common open source packages:</a:t>
            </a:r>
          </a:p>
          <a:p>
            <a:pPr marL="285750" indent="-285750">
              <a:buFont typeface="Arial" panose="020B0604020202020204" pitchFamily="34" charset="0"/>
              <a:buChar char="•"/>
            </a:pPr>
            <a:r>
              <a:rPr lang="en-US" dirty="0">
                <a:hlinkClick r:id="rId11"/>
              </a:rPr>
              <a:t>Subsurface</a:t>
            </a:r>
            <a:endParaRPr lang="en-US" dirty="0"/>
          </a:p>
          <a:p>
            <a:pPr marL="285750" indent="-28575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68F9EA5E-A148-ED2E-2131-4E0C7CF19B12}"/>
              </a:ext>
            </a:extLst>
          </p:cNvPr>
          <p:cNvPicPr>
            <a:picLocks noChangeAspect="1"/>
          </p:cNvPicPr>
          <p:nvPr/>
        </p:nvPicPr>
        <p:blipFill>
          <a:blip r:embed="rId12"/>
          <a:stretch>
            <a:fillRect/>
          </a:stretch>
        </p:blipFill>
        <p:spPr>
          <a:xfrm>
            <a:off x="6897548" y="1821656"/>
            <a:ext cx="4176852" cy="3380063"/>
          </a:xfrm>
          <a:prstGeom prst="rect">
            <a:avLst/>
          </a:prstGeom>
        </p:spPr>
      </p:pic>
      <p:sp>
        <p:nvSpPr>
          <p:cNvPr id="8" name="TextBox 7">
            <a:extLst>
              <a:ext uri="{FF2B5EF4-FFF2-40B4-BE49-F238E27FC236}">
                <a16:creationId xmlns:a16="http://schemas.microsoft.com/office/drawing/2014/main" id="{D1374CEE-FEF3-E356-FB27-9F92BB6425AE}"/>
              </a:ext>
            </a:extLst>
          </p:cNvPr>
          <p:cNvSpPr txBox="1"/>
          <p:nvPr/>
        </p:nvSpPr>
        <p:spPr>
          <a:xfrm>
            <a:off x="8071721" y="5070914"/>
            <a:ext cx="3408218" cy="261610"/>
          </a:xfrm>
          <a:prstGeom prst="rect">
            <a:avLst/>
          </a:prstGeom>
          <a:noFill/>
        </p:spPr>
        <p:txBody>
          <a:bodyPr wrap="square" rtlCol="0">
            <a:spAutoFit/>
          </a:bodyPr>
          <a:lstStyle/>
          <a:p>
            <a:r>
              <a:rPr lang="en-US" sz="1050" dirty="0"/>
              <a:t>The Norne Dataset from OPM – linked to the left.</a:t>
            </a:r>
            <a:endParaRPr lang="nb-NO" sz="1050" dirty="0"/>
          </a:p>
        </p:txBody>
      </p:sp>
    </p:spTree>
    <p:extLst>
      <p:ext uri="{BB962C8B-B14F-4D97-AF65-F5344CB8AC3E}">
        <p14:creationId xmlns:p14="http://schemas.microsoft.com/office/powerpoint/2010/main" val="801709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3" name="Content Placeholder 6" descr="A white background with black dots&#10;&#10;Description automatically generated">
            <a:extLst>
              <a:ext uri="{FF2B5EF4-FFF2-40B4-BE49-F238E27FC236}">
                <a16:creationId xmlns:a16="http://schemas.microsoft.com/office/drawing/2014/main" id="{A4C845E6-DBB0-F06E-258A-17841E9E770A}"/>
              </a:ext>
            </a:extLst>
          </p:cNvPr>
          <p:cNvPicPr>
            <a:picLocks noChangeAspect="1"/>
          </p:cNvPicPr>
          <p:nvPr/>
        </p:nvPicPr>
        <p:blipFill>
          <a:blip r:embed="rId3"/>
          <a:stretch>
            <a:fillRect/>
          </a:stretch>
        </p:blipFill>
        <p:spPr>
          <a:xfrm>
            <a:off x="0" y="0"/>
            <a:ext cx="12192000" cy="6858000"/>
          </a:xfrm>
          <a:prstGeom prst="rect">
            <a:avLst/>
          </a:prstGeom>
        </p:spPr>
      </p:pic>
      <p:sp>
        <p:nvSpPr>
          <p:cNvPr id="258" name="Google Shape;258;p44"/>
          <p:cNvSpPr txBox="1">
            <a:spLocks noGrp="1"/>
          </p:cNvSpPr>
          <p:nvPr>
            <p:ph type="title"/>
          </p:nvPr>
        </p:nvSpPr>
        <p:spPr>
          <a:xfrm>
            <a:off x="1973112" y="229608"/>
            <a:ext cx="9662984" cy="54451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de" dirty="0"/>
              <a:t>GPU </a:t>
            </a:r>
            <a:r>
              <a:rPr lang="de" dirty="0" err="1"/>
              <a:t>resources</a:t>
            </a:r>
            <a:endParaRPr dirty="0"/>
          </a:p>
        </p:txBody>
      </p:sp>
      <p:pic>
        <p:nvPicPr>
          <p:cNvPr id="261" name="Google Shape;261;p44" descr="Logos &amp; Brand Guidelines | NVIDIA"/>
          <p:cNvPicPr preferRelativeResize="0"/>
          <p:nvPr/>
        </p:nvPicPr>
        <p:blipFill rotWithShape="1">
          <a:blip r:embed="rId4">
            <a:alphaModFix/>
          </a:blip>
          <a:srcRect/>
          <a:stretch/>
        </p:blipFill>
        <p:spPr>
          <a:xfrm>
            <a:off x="9912990" y="53147"/>
            <a:ext cx="2279009" cy="1281943"/>
          </a:xfrm>
          <a:prstGeom prst="rect">
            <a:avLst/>
          </a:prstGeom>
          <a:noFill/>
          <a:ln>
            <a:noFill/>
          </a:ln>
        </p:spPr>
      </p:pic>
      <p:sp>
        <p:nvSpPr>
          <p:cNvPr id="262" name="Google Shape;262;p44"/>
          <p:cNvSpPr txBox="1"/>
          <p:nvPr/>
        </p:nvSpPr>
        <p:spPr>
          <a:xfrm>
            <a:off x="1973112" y="3026884"/>
            <a:ext cx="4437861" cy="2678193"/>
          </a:xfrm>
          <a:prstGeom prst="rect">
            <a:avLst/>
          </a:prstGeom>
          <a:noFill/>
          <a:ln>
            <a:noFill/>
          </a:ln>
        </p:spPr>
        <p:txBody>
          <a:bodyPr spcFirstLastPara="1" wrap="square" lIns="91433" tIns="45700" rIns="91433" bIns="45700" anchor="t" anchorCtr="0">
            <a:spAutoFit/>
          </a:bodyPr>
          <a:lstStyle/>
          <a:p>
            <a:r>
              <a:rPr lang="de" sz="1867" b="1" dirty="0">
                <a:solidFill>
                  <a:schemeClr val="dk1"/>
                </a:solidFill>
                <a:latin typeface="Calibri"/>
                <a:ea typeface="Calibri"/>
                <a:cs typeface="Calibri"/>
                <a:sym typeface="Calibri"/>
              </a:rPr>
              <a:t>Connect </a:t>
            </a:r>
            <a:r>
              <a:rPr lang="de" sz="1867" b="1" dirty="0" err="1">
                <a:solidFill>
                  <a:schemeClr val="dk1"/>
                </a:solidFill>
                <a:latin typeface="Calibri"/>
                <a:ea typeface="Calibri"/>
                <a:cs typeface="Calibri"/>
                <a:sym typeface="Calibri"/>
              </a:rPr>
              <a:t>to</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login</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node</a:t>
            </a:r>
            <a:r>
              <a:rPr lang="de" sz="1867" b="1" dirty="0">
                <a:solidFill>
                  <a:schemeClr val="dk1"/>
                </a:solidFill>
                <a:latin typeface="Calibri"/>
                <a:ea typeface="Calibri"/>
                <a:cs typeface="Calibri"/>
                <a:sym typeface="Calibri"/>
              </a:rPr>
              <a:t>:</a:t>
            </a:r>
            <a:endParaRPr sz="1467" dirty="0"/>
          </a:p>
          <a:p>
            <a:r>
              <a:rPr lang="de" sz="1867" dirty="0" err="1">
                <a:solidFill>
                  <a:schemeClr val="dk1"/>
                </a:solidFill>
                <a:highlight>
                  <a:srgbClr val="FFFF00"/>
                </a:highlight>
                <a:latin typeface="Calibri"/>
                <a:ea typeface="Calibri"/>
                <a:cs typeface="Calibri"/>
                <a:sym typeface="Calibri"/>
              </a:rPr>
              <a:t>ssh</a:t>
            </a:r>
            <a:r>
              <a:rPr lang="de" sz="1867" dirty="0">
                <a:solidFill>
                  <a:schemeClr val="dk1"/>
                </a:solidFill>
                <a:highlight>
                  <a:srgbClr val="FFFF00"/>
                </a:highlight>
                <a:latin typeface="Calibri"/>
                <a:ea typeface="Calibri"/>
                <a:cs typeface="Calibri"/>
                <a:sym typeface="Calibri"/>
              </a:rPr>
              <a:t> </a:t>
            </a:r>
            <a:r>
              <a:rPr lang="de" sz="1867" dirty="0" err="1">
                <a:solidFill>
                  <a:schemeClr val="dk1"/>
                </a:solidFill>
                <a:highlight>
                  <a:srgbClr val="FFFF00"/>
                </a:highlight>
                <a:latin typeface="Calibri"/>
                <a:ea typeface="Calibri"/>
                <a:cs typeface="Calibri"/>
                <a:sym typeface="Calibri"/>
              </a:rPr>
              <a:t>you_login@nvpoc.ddnsfree.com</a:t>
            </a:r>
            <a:endParaRPr sz="1467" dirty="0">
              <a:highlight>
                <a:srgbClr val="FFFF00"/>
              </a:highlight>
            </a:endParaRPr>
          </a:p>
          <a:p>
            <a:endParaRPr sz="1867" dirty="0">
              <a:solidFill>
                <a:schemeClr val="dk1"/>
              </a:solidFill>
              <a:latin typeface="Calibri"/>
              <a:ea typeface="Calibri"/>
              <a:cs typeface="Calibri"/>
              <a:sym typeface="Calibri"/>
            </a:endParaRPr>
          </a:p>
          <a:p>
            <a:r>
              <a:rPr lang="de" sz="1867" b="1" dirty="0">
                <a:solidFill>
                  <a:schemeClr val="dk1"/>
                </a:solidFill>
                <a:latin typeface="Calibri"/>
                <a:ea typeface="Calibri"/>
                <a:cs typeface="Calibri"/>
                <a:sym typeface="Calibri"/>
              </a:rPr>
              <a:t>Run </a:t>
            </a:r>
            <a:r>
              <a:rPr lang="de" sz="1867" b="1" dirty="0" err="1">
                <a:solidFill>
                  <a:schemeClr val="dk1"/>
                </a:solidFill>
                <a:latin typeface="Calibri"/>
                <a:ea typeface="Calibri"/>
                <a:cs typeface="Calibri"/>
                <a:sym typeface="Calibri"/>
              </a:rPr>
              <a:t>interactive</a:t>
            </a:r>
            <a:r>
              <a:rPr lang="de" sz="1867" b="1" dirty="0">
                <a:solidFill>
                  <a:schemeClr val="dk1"/>
                </a:solidFill>
                <a:latin typeface="Calibri"/>
                <a:ea typeface="Calibri"/>
                <a:cs typeface="Calibri"/>
                <a:sym typeface="Calibri"/>
              </a:rPr>
              <a:t> </a:t>
            </a:r>
            <a:r>
              <a:rPr lang="de" sz="1867" b="1" dirty="0" err="1">
                <a:solidFill>
                  <a:schemeClr val="dk1"/>
                </a:solidFill>
                <a:latin typeface="Calibri"/>
                <a:ea typeface="Calibri"/>
                <a:cs typeface="Calibri"/>
                <a:sym typeface="Calibri"/>
              </a:rPr>
              <a:t>session</a:t>
            </a:r>
            <a:r>
              <a:rPr lang="de" sz="1867" b="1" dirty="0">
                <a:solidFill>
                  <a:schemeClr val="dk1"/>
                </a:solidFill>
                <a:latin typeface="Calibri"/>
                <a:ea typeface="Calibri"/>
                <a:cs typeface="Calibri"/>
                <a:sym typeface="Calibri"/>
              </a:rPr>
              <a:t>:</a:t>
            </a:r>
            <a:endParaRPr sz="1467" dirty="0"/>
          </a:p>
          <a:p>
            <a:r>
              <a:rPr lang="de" sz="1867" dirty="0" err="1">
                <a:solidFill>
                  <a:schemeClr val="dk1"/>
                </a:solidFill>
                <a:highlight>
                  <a:srgbClr val="FFFF00"/>
                </a:highlight>
                <a:latin typeface="Calibri"/>
                <a:ea typeface="Calibri"/>
                <a:cs typeface="Calibri"/>
                <a:sym typeface="Calibri"/>
              </a:rPr>
              <a:t>srun</a:t>
            </a:r>
            <a:r>
              <a:rPr lang="de" sz="1867" dirty="0">
                <a:solidFill>
                  <a:schemeClr val="dk1"/>
                </a:solidFill>
                <a:highlight>
                  <a:srgbClr val="FFFF00"/>
                </a:highlight>
                <a:latin typeface="Calibri"/>
                <a:ea typeface="Calibri"/>
                <a:cs typeface="Calibri"/>
                <a:sym typeface="Calibri"/>
              </a:rPr>
              <a:t> --</a:t>
            </a:r>
            <a:r>
              <a:rPr lang="de" sz="1867" dirty="0" err="1">
                <a:solidFill>
                  <a:schemeClr val="dk1"/>
                </a:solidFill>
                <a:highlight>
                  <a:srgbClr val="FFFF00"/>
                </a:highlight>
                <a:latin typeface="Calibri"/>
                <a:ea typeface="Calibri"/>
                <a:cs typeface="Calibri"/>
                <a:sym typeface="Calibri"/>
              </a:rPr>
              <a:t>gpus</a:t>
            </a:r>
            <a:r>
              <a:rPr lang="de" sz="1867" dirty="0">
                <a:solidFill>
                  <a:schemeClr val="dk1"/>
                </a:solidFill>
                <a:highlight>
                  <a:srgbClr val="FFFF00"/>
                </a:highlight>
                <a:latin typeface="Calibri"/>
                <a:ea typeface="Calibri"/>
                <a:cs typeface="Calibri"/>
                <a:sym typeface="Calibri"/>
              </a:rPr>
              <a:t> N  --</a:t>
            </a:r>
            <a:r>
              <a:rPr lang="de" sz="1867" dirty="0" err="1">
                <a:solidFill>
                  <a:schemeClr val="dk1"/>
                </a:solidFill>
                <a:highlight>
                  <a:srgbClr val="FFFF00"/>
                </a:highlight>
                <a:latin typeface="Calibri"/>
                <a:ea typeface="Calibri"/>
                <a:cs typeface="Calibri"/>
                <a:sym typeface="Calibri"/>
              </a:rPr>
              <a:t>pty</a:t>
            </a:r>
            <a:r>
              <a:rPr lang="de" sz="1867" dirty="0">
                <a:solidFill>
                  <a:schemeClr val="dk1"/>
                </a:solidFill>
                <a:highlight>
                  <a:srgbClr val="FFFF00"/>
                </a:highlight>
                <a:latin typeface="Calibri"/>
                <a:ea typeface="Calibri"/>
                <a:cs typeface="Calibri"/>
                <a:sym typeface="Calibri"/>
              </a:rPr>
              <a:t> bash -i </a:t>
            </a:r>
            <a:endParaRPr sz="1867" dirty="0">
              <a:solidFill>
                <a:schemeClr val="dk1"/>
              </a:solidFill>
              <a:highlight>
                <a:srgbClr val="FFFF00"/>
              </a:highlight>
              <a:latin typeface="Calibri"/>
              <a:ea typeface="Calibri"/>
              <a:cs typeface="Calibri"/>
              <a:sym typeface="Calibri"/>
            </a:endParaRPr>
          </a:p>
          <a:p>
            <a:endParaRPr sz="1867" b="1" dirty="0">
              <a:solidFill>
                <a:schemeClr val="dk1"/>
              </a:solidFill>
              <a:latin typeface="Calibri"/>
              <a:ea typeface="Calibri"/>
              <a:cs typeface="Calibri"/>
              <a:sym typeface="Calibri"/>
            </a:endParaRPr>
          </a:p>
          <a:p>
            <a:r>
              <a:rPr lang="de" sz="1867" b="1" dirty="0">
                <a:solidFill>
                  <a:schemeClr val="dk1"/>
                </a:solidFill>
                <a:latin typeface="Calibri"/>
                <a:ea typeface="Calibri"/>
                <a:cs typeface="Calibri"/>
                <a:sym typeface="Calibri"/>
              </a:rPr>
              <a:t>NVIDIA Docker Container Repository</a:t>
            </a:r>
            <a:endParaRPr sz="1867" dirty="0">
              <a:solidFill>
                <a:schemeClr val="dk1"/>
              </a:solidFill>
              <a:latin typeface="Calibri"/>
              <a:ea typeface="Calibri"/>
              <a:cs typeface="Calibri"/>
              <a:sym typeface="Calibri"/>
            </a:endParaRPr>
          </a:p>
          <a:p>
            <a:r>
              <a:rPr lang="de" sz="1867" dirty="0">
                <a:solidFill>
                  <a:schemeClr val="dk1"/>
                </a:solidFill>
                <a:highlight>
                  <a:srgbClr val="FFFF00"/>
                </a:highlight>
                <a:latin typeface="Calibri"/>
                <a:ea typeface="Calibri"/>
                <a:cs typeface="Calibri"/>
                <a:sym typeface="Calibri"/>
              </a:rPr>
              <a:t>https://</a:t>
            </a:r>
            <a:r>
              <a:rPr lang="de" sz="1867" dirty="0" err="1">
                <a:solidFill>
                  <a:schemeClr val="dk1"/>
                </a:solidFill>
                <a:highlight>
                  <a:srgbClr val="FFFF00"/>
                </a:highlight>
                <a:latin typeface="Calibri"/>
                <a:ea typeface="Calibri"/>
                <a:cs typeface="Calibri"/>
                <a:sym typeface="Calibri"/>
              </a:rPr>
              <a:t>catalog.ngc.nvidia.com</a:t>
            </a:r>
            <a:r>
              <a:rPr lang="de" sz="1867" dirty="0">
                <a:solidFill>
                  <a:schemeClr val="dk1"/>
                </a:solidFill>
                <a:highlight>
                  <a:srgbClr val="FFFF00"/>
                </a:highlight>
                <a:latin typeface="Calibri"/>
                <a:ea typeface="Calibri"/>
                <a:cs typeface="Calibri"/>
                <a:sym typeface="Calibri"/>
              </a:rPr>
              <a:t>/</a:t>
            </a:r>
            <a:endParaRPr sz="1867" dirty="0">
              <a:solidFill>
                <a:schemeClr val="dk1"/>
              </a:solidFill>
              <a:highlight>
                <a:srgbClr val="FFFF00"/>
              </a:highlight>
              <a:latin typeface="Calibri"/>
              <a:ea typeface="Calibri"/>
              <a:cs typeface="Calibri"/>
              <a:sym typeface="Calibri"/>
            </a:endParaRPr>
          </a:p>
          <a:p>
            <a:endParaRPr sz="1867" dirty="0">
              <a:solidFill>
                <a:schemeClr val="dk1"/>
              </a:solidFill>
              <a:latin typeface="Calibri"/>
              <a:ea typeface="Calibri"/>
              <a:cs typeface="Calibri"/>
              <a:sym typeface="Calibri"/>
            </a:endParaRPr>
          </a:p>
        </p:txBody>
      </p:sp>
      <p:sp>
        <p:nvSpPr>
          <p:cNvPr id="263" name="Google Shape;263;p44"/>
          <p:cNvSpPr/>
          <p:nvPr/>
        </p:nvSpPr>
        <p:spPr>
          <a:xfrm>
            <a:off x="1973113" y="6029639"/>
            <a:ext cx="11332028" cy="584775"/>
          </a:xfrm>
          <a:prstGeom prst="rect">
            <a:avLst/>
          </a:prstGeom>
          <a:noFill/>
          <a:ln>
            <a:noFill/>
          </a:ln>
        </p:spPr>
        <p:txBody>
          <a:bodyPr spcFirstLastPara="1" wrap="square" lIns="91433" tIns="45700" rIns="91433" bIns="45700" anchor="t" anchorCtr="0">
            <a:noAutofit/>
          </a:bodyPr>
          <a:lstStyle/>
          <a:p>
            <a:r>
              <a:rPr lang="de" sz="1600" b="1" dirty="0" err="1">
                <a:solidFill>
                  <a:schemeClr val="dk1"/>
                </a:solidFill>
                <a:latin typeface="Calibri"/>
                <a:ea typeface="Calibri"/>
                <a:cs typeface="Calibri"/>
                <a:sym typeface="Calibri"/>
              </a:rPr>
              <a:t>Full</a:t>
            </a:r>
            <a:r>
              <a:rPr lang="de" sz="1600" b="1" dirty="0">
                <a:solidFill>
                  <a:schemeClr val="dk1"/>
                </a:solidFill>
                <a:latin typeface="Calibri"/>
                <a:ea typeface="Calibri"/>
                <a:cs typeface="Calibri"/>
                <a:sym typeface="Calibri"/>
              </a:rPr>
              <a:t> </a:t>
            </a:r>
            <a:r>
              <a:rPr lang="de" sz="1600" b="1" dirty="0" err="1">
                <a:solidFill>
                  <a:schemeClr val="dk1"/>
                </a:solidFill>
                <a:latin typeface="Calibri"/>
                <a:ea typeface="Calibri"/>
                <a:cs typeface="Calibri"/>
                <a:sym typeface="Calibri"/>
              </a:rPr>
              <a:t>details</a:t>
            </a:r>
            <a:r>
              <a:rPr lang="de" sz="1600" b="1" dirty="0">
                <a:solidFill>
                  <a:schemeClr val="dk1"/>
                </a:solidFill>
                <a:latin typeface="Calibri"/>
                <a:ea typeface="Calibri"/>
                <a:cs typeface="Calibri"/>
                <a:sym typeface="Calibri"/>
              </a:rPr>
              <a:t>:</a:t>
            </a:r>
            <a:endParaRPr sz="1600" b="1" dirty="0">
              <a:solidFill>
                <a:schemeClr val="dk1"/>
              </a:solidFill>
              <a:latin typeface="Calibri"/>
              <a:ea typeface="Calibri"/>
              <a:cs typeface="Calibri"/>
              <a:sym typeface="Calibri"/>
            </a:endParaRPr>
          </a:p>
          <a:p>
            <a:r>
              <a:rPr lang="de" sz="1600" dirty="0">
                <a:solidFill>
                  <a:schemeClr val="dk1"/>
                </a:solidFill>
                <a:latin typeface="Calibri"/>
                <a:ea typeface="Calibri"/>
                <a:cs typeface="Calibri"/>
                <a:sym typeface="Calibri"/>
              </a:rPr>
              <a:t>https://</a:t>
            </a:r>
            <a:r>
              <a:rPr lang="de" sz="1600" dirty="0" err="1">
                <a:solidFill>
                  <a:schemeClr val="dk1"/>
                </a:solidFill>
                <a:latin typeface="Calibri"/>
                <a:ea typeface="Calibri"/>
                <a:cs typeface="Calibri"/>
                <a:sym typeface="Calibri"/>
              </a:rPr>
              <a:t>docs.google.com</a:t>
            </a:r>
            <a:r>
              <a:rPr lang="de" sz="1600" dirty="0">
                <a:solidFill>
                  <a:schemeClr val="dk1"/>
                </a:solidFill>
                <a:latin typeface="Calibri"/>
                <a:ea typeface="Calibri"/>
                <a:cs typeface="Calibri"/>
                <a:sym typeface="Calibri"/>
              </a:rPr>
              <a:t>/</a:t>
            </a:r>
            <a:r>
              <a:rPr lang="de" sz="1600" dirty="0" err="1">
                <a:solidFill>
                  <a:schemeClr val="dk1"/>
                </a:solidFill>
                <a:latin typeface="Calibri"/>
                <a:ea typeface="Calibri"/>
                <a:cs typeface="Calibri"/>
                <a:sym typeface="Calibri"/>
              </a:rPr>
              <a:t>document</a:t>
            </a:r>
            <a:r>
              <a:rPr lang="de" sz="1600" dirty="0">
                <a:solidFill>
                  <a:schemeClr val="dk1"/>
                </a:solidFill>
                <a:latin typeface="Calibri"/>
                <a:ea typeface="Calibri"/>
                <a:cs typeface="Calibri"/>
                <a:sym typeface="Calibri"/>
              </a:rPr>
              <a:t>/d/1ce94uqAhiggMm9IQvgMElNZiI-T3XDTklsjPcpcv0qA/</a:t>
            </a:r>
            <a:r>
              <a:rPr lang="de" sz="1600" dirty="0" err="1">
                <a:solidFill>
                  <a:schemeClr val="dk1"/>
                </a:solidFill>
                <a:latin typeface="Calibri"/>
                <a:ea typeface="Calibri"/>
                <a:cs typeface="Calibri"/>
                <a:sym typeface="Calibri"/>
              </a:rPr>
              <a:t>edit?usp</a:t>
            </a:r>
            <a:r>
              <a:rPr lang="de" sz="1600" dirty="0">
                <a:solidFill>
                  <a:schemeClr val="dk1"/>
                </a:solidFill>
                <a:latin typeface="Calibri"/>
                <a:ea typeface="Calibri"/>
                <a:cs typeface="Calibri"/>
                <a:sym typeface="Calibri"/>
              </a:rPr>
              <a:t>=</a:t>
            </a:r>
            <a:r>
              <a:rPr lang="de" sz="1600" dirty="0" err="1">
                <a:solidFill>
                  <a:schemeClr val="dk1"/>
                </a:solidFill>
                <a:latin typeface="Calibri"/>
                <a:ea typeface="Calibri"/>
                <a:cs typeface="Calibri"/>
                <a:sym typeface="Calibri"/>
              </a:rPr>
              <a:t>sharing</a:t>
            </a:r>
            <a:endParaRPr sz="1467" dirty="0"/>
          </a:p>
        </p:txBody>
      </p:sp>
      <p:pic>
        <p:nvPicPr>
          <p:cNvPr id="5" name="Picture 4">
            <a:extLst>
              <a:ext uri="{FF2B5EF4-FFF2-40B4-BE49-F238E27FC236}">
                <a16:creationId xmlns:a16="http://schemas.microsoft.com/office/drawing/2014/main" id="{B24F4DF1-09C7-CEFA-D9AD-B681CD119A85}"/>
              </a:ext>
            </a:extLst>
          </p:cNvPr>
          <p:cNvPicPr>
            <a:picLocks noChangeAspect="1"/>
          </p:cNvPicPr>
          <p:nvPr/>
        </p:nvPicPr>
        <p:blipFill>
          <a:blip r:embed="rId5"/>
          <a:stretch>
            <a:fillRect/>
          </a:stretch>
        </p:blipFill>
        <p:spPr>
          <a:xfrm>
            <a:off x="6910379" y="1219335"/>
            <a:ext cx="4780407" cy="4938003"/>
          </a:xfrm>
          <a:prstGeom prst="rect">
            <a:avLst/>
          </a:prstGeom>
        </p:spPr>
      </p:pic>
      <p:pic>
        <p:nvPicPr>
          <p:cNvPr id="6" name="Picture 5">
            <a:extLst>
              <a:ext uri="{FF2B5EF4-FFF2-40B4-BE49-F238E27FC236}">
                <a16:creationId xmlns:a16="http://schemas.microsoft.com/office/drawing/2014/main" id="{47778EA4-F06A-DD6A-9AF7-87832B7969DC}"/>
              </a:ext>
            </a:extLst>
          </p:cNvPr>
          <p:cNvPicPr>
            <a:picLocks noChangeAspect="1"/>
          </p:cNvPicPr>
          <p:nvPr/>
        </p:nvPicPr>
        <p:blipFill>
          <a:blip r:embed="rId6"/>
          <a:stretch>
            <a:fillRect/>
          </a:stretch>
        </p:blipFill>
        <p:spPr>
          <a:xfrm>
            <a:off x="1973113" y="1317799"/>
            <a:ext cx="4186217" cy="12022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1196-F1E0-3722-2B3E-72D9F9D8062E}"/>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6ED86DFC-2FE8-DD94-49A2-0967A529CEEB}"/>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4E71E715-8431-FCEA-DB37-E2857E3B7067}"/>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635598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F0A1-BDF9-0124-3A48-76C2EB2D0E5F}"/>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D37FD00D-0F18-C018-2BC3-565103D21863}"/>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E3DCF23-90A1-47AF-B895-D96D0A9F6A0A}"/>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968132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84A3-6110-D54A-2DD5-CE28BC3FDF72}"/>
              </a:ext>
            </a:extLst>
          </p:cNvPr>
          <p:cNvSpPr>
            <a:spLocks noGrp="1"/>
          </p:cNvSpPr>
          <p:nvPr>
            <p:ph type="title"/>
          </p:nvPr>
        </p:nvSpPr>
        <p:spPr/>
        <p:txBody>
          <a:bodyPr>
            <a:normAutofit fontScale="90000"/>
          </a:bodyPr>
          <a:lstStyle/>
          <a:p>
            <a:endParaRPr lang="en-AE"/>
          </a:p>
        </p:txBody>
      </p:sp>
      <p:sp>
        <p:nvSpPr>
          <p:cNvPr id="3" name="Text Placeholder 2">
            <a:extLst>
              <a:ext uri="{FF2B5EF4-FFF2-40B4-BE49-F238E27FC236}">
                <a16:creationId xmlns:a16="http://schemas.microsoft.com/office/drawing/2014/main" id="{EFB88347-99F4-5122-3CA2-FE1957094FB8}"/>
              </a:ext>
            </a:extLst>
          </p:cNvPr>
          <p:cNvSpPr>
            <a:spLocks noGrp="1"/>
          </p:cNvSpPr>
          <p:nvPr>
            <p:ph type="body" idx="1"/>
          </p:nvPr>
        </p:nvSpPr>
        <p:spPr/>
        <p:txBody>
          <a:bodyPr/>
          <a:lstStyle/>
          <a:p>
            <a:endParaRPr lang="en-AE"/>
          </a:p>
        </p:txBody>
      </p:sp>
      <p:pic>
        <p:nvPicPr>
          <p:cNvPr id="4" name="Picture 3">
            <a:extLst>
              <a:ext uri="{FF2B5EF4-FFF2-40B4-BE49-F238E27FC236}">
                <a16:creationId xmlns:a16="http://schemas.microsoft.com/office/drawing/2014/main" id="{0624CE3F-7146-2849-9532-5BBBFB4F36A7}"/>
              </a:ext>
            </a:extLst>
          </p:cNvPr>
          <p:cNvPicPr>
            <a:picLocks noChangeAspect="1"/>
          </p:cNvPicPr>
          <p:nvPr/>
        </p:nvPicPr>
        <p:blipFill>
          <a:blip r:embed="rId2"/>
          <a:stretch>
            <a:fillRect/>
          </a:stretch>
        </p:blipFill>
        <p:spPr>
          <a:xfrm>
            <a:off x="0" y="-381000"/>
            <a:ext cx="12192000" cy="7620000"/>
          </a:xfrm>
          <a:prstGeom prst="rect">
            <a:avLst/>
          </a:prstGeom>
        </p:spPr>
      </p:pic>
    </p:spTree>
    <p:extLst>
      <p:ext uri="{BB962C8B-B14F-4D97-AF65-F5344CB8AC3E}">
        <p14:creationId xmlns:p14="http://schemas.microsoft.com/office/powerpoint/2010/main" val="36542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3600" dirty="0"/>
              <a:t>Thank you to our sponsors who made this possible!</a:t>
            </a:r>
            <a:endParaRPr lang="en-NL" sz="3600" dirty="0"/>
          </a:p>
        </p:txBody>
      </p:sp>
    </p:spTree>
    <p:extLst>
      <p:ext uri="{BB962C8B-B14F-4D97-AF65-F5344CB8AC3E}">
        <p14:creationId xmlns:p14="http://schemas.microsoft.com/office/powerpoint/2010/main" val="54175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Tree>
    <p:extLst>
      <p:ext uri="{BB962C8B-B14F-4D97-AF65-F5344CB8AC3E}">
        <p14:creationId xmlns:p14="http://schemas.microsoft.com/office/powerpoint/2010/main" val="246795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3600" dirty="0"/>
              <a:t>Photography and recording</a:t>
            </a:r>
            <a:endParaRPr lang="en-NL" sz="3600" dirty="0"/>
          </a:p>
        </p:txBody>
      </p:sp>
      <p:sp>
        <p:nvSpPr>
          <p:cNvPr id="3" name="TextBox 2">
            <a:extLst>
              <a:ext uri="{FF2B5EF4-FFF2-40B4-BE49-F238E27FC236}">
                <a16:creationId xmlns:a16="http://schemas.microsoft.com/office/drawing/2014/main" id="{F6469F8C-C9A1-E4B6-2DEA-FFC2A4E7BA08}"/>
              </a:ext>
            </a:extLst>
          </p:cNvPr>
          <p:cNvSpPr txBox="1"/>
          <p:nvPr/>
        </p:nvSpPr>
        <p:spPr>
          <a:xfrm>
            <a:off x="3163330" y="1812324"/>
            <a:ext cx="7414054" cy="1815882"/>
          </a:xfrm>
          <a:prstGeom prst="rect">
            <a:avLst/>
          </a:prstGeom>
          <a:noFill/>
        </p:spPr>
        <p:txBody>
          <a:bodyPr wrap="square" rtlCol="0">
            <a:spAutoFit/>
          </a:bodyPr>
          <a:lstStyle/>
          <a:p>
            <a:pPr algn="ctr"/>
            <a:r>
              <a:rPr lang="en-US" sz="2800" dirty="0"/>
              <a:t>Disclaimer – if you do not want your photo or video taken during this hackathon, please speak to a facilitator asap.</a:t>
            </a:r>
          </a:p>
          <a:p>
            <a:pPr algn="ctr"/>
            <a:endParaRPr lang="en-US" sz="2800" dirty="0"/>
          </a:p>
        </p:txBody>
      </p:sp>
    </p:spTree>
    <p:extLst>
      <p:ext uri="{BB962C8B-B14F-4D97-AF65-F5344CB8AC3E}">
        <p14:creationId xmlns:p14="http://schemas.microsoft.com/office/powerpoint/2010/main" val="189366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Meet your facilitators – Oleg, Issam and Clement</a:t>
            </a:r>
          </a:p>
        </p:txBody>
      </p:sp>
      <p:pic>
        <p:nvPicPr>
          <p:cNvPr id="5" name="Google Shape;123;p27">
            <a:extLst>
              <a:ext uri="{FF2B5EF4-FFF2-40B4-BE49-F238E27FC236}">
                <a16:creationId xmlns:a16="http://schemas.microsoft.com/office/drawing/2014/main" id="{FD867743-8EB6-9CE9-07DA-9B3B25007624}"/>
              </a:ext>
            </a:extLst>
          </p:cNvPr>
          <p:cNvPicPr preferRelativeResize="0"/>
          <p:nvPr/>
        </p:nvPicPr>
        <p:blipFill rotWithShape="1">
          <a:blip r:embed="rId4">
            <a:alphaModFix/>
          </a:blip>
          <a:srcRect/>
          <a:stretch/>
        </p:blipFill>
        <p:spPr>
          <a:xfrm>
            <a:off x="2096339" y="1266770"/>
            <a:ext cx="1929296" cy="1929296"/>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6" name="Google Shape;124;p27">
            <a:extLst>
              <a:ext uri="{FF2B5EF4-FFF2-40B4-BE49-F238E27FC236}">
                <a16:creationId xmlns:a16="http://schemas.microsoft.com/office/drawing/2014/main" id="{2189CE24-8937-2423-97D0-149084858534}"/>
              </a:ext>
            </a:extLst>
          </p:cNvPr>
          <p:cNvSpPr txBox="1"/>
          <p:nvPr/>
        </p:nvSpPr>
        <p:spPr>
          <a:xfrm>
            <a:off x="4025635" y="1651293"/>
            <a:ext cx="5777423"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i="0" dirty="0">
                <a:solidFill>
                  <a:schemeClr val="dk1"/>
                </a:solidFill>
                <a:latin typeface="Century Gothic"/>
                <a:ea typeface="Century Gothic"/>
                <a:cs typeface="Century Gothic"/>
                <a:sym typeface="Century Gothic"/>
              </a:rPr>
              <a:t>Oleg Ovcharenko (NVIDIA)</a:t>
            </a:r>
            <a:endParaRPr sz="1200" dirty="0"/>
          </a:p>
        </p:txBody>
      </p:sp>
      <p:sp>
        <p:nvSpPr>
          <p:cNvPr id="8" name="Google Shape;125;p27">
            <a:extLst>
              <a:ext uri="{FF2B5EF4-FFF2-40B4-BE49-F238E27FC236}">
                <a16:creationId xmlns:a16="http://schemas.microsoft.com/office/drawing/2014/main" id="{0896FD49-9134-715D-2168-525CF539F306}"/>
              </a:ext>
            </a:extLst>
          </p:cNvPr>
          <p:cNvSpPr txBox="1"/>
          <p:nvPr/>
        </p:nvSpPr>
        <p:spPr>
          <a:xfrm>
            <a:off x="4041828" y="1880602"/>
            <a:ext cx="5906408" cy="9309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Oleg is Solutions Architect for Energy at NVIDIA. He received his Ph.D from KAUST where he was exploring data-driven methods for the initialization of full-waveform inversion. Oleg is broadly interested in HPC and deep learning applications in geophysics.</a:t>
            </a:r>
            <a:endParaRPr sz="1200" dirty="0"/>
          </a:p>
        </p:txBody>
      </p:sp>
    </p:spTree>
    <p:extLst>
      <p:ext uri="{BB962C8B-B14F-4D97-AF65-F5344CB8AC3E}">
        <p14:creationId xmlns:p14="http://schemas.microsoft.com/office/powerpoint/2010/main" val="251591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Meet your facilitators – Ashley and Lukas</a:t>
            </a:r>
          </a:p>
        </p:txBody>
      </p:sp>
      <p:pic>
        <p:nvPicPr>
          <p:cNvPr id="10" name="Google Shape;118;p27" descr="Profile photo for Lukas Mosser">
            <a:extLst>
              <a:ext uri="{FF2B5EF4-FFF2-40B4-BE49-F238E27FC236}">
                <a16:creationId xmlns:a16="http://schemas.microsoft.com/office/drawing/2014/main" id="{09774632-14C1-CC44-7AC1-947FCC284180}"/>
              </a:ext>
            </a:extLst>
          </p:cNvPr>
          <p:cNvPicPr preferRelativeResize="0"/>
          <p:nvPr/>
        </p:nvPicPr>
        <p:blipFill rotWithShape="1">
          <a:blip r:embed="rId4">
            <a:alphaModFix/>
          </a:blip>
          <a:srcRect/>
          <a:stretch/>
        </p:blipFill>
        <p:spPr>
          <a:xfrm>
            <a:off x="8933979" y="3145217"/>
            <a:ext cx="2103476" cy="210347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1" name="Google Shape;119;p27" descr="Profile photo for Ashley Russell">
            <a:extLst>
              <a:ext uri="{FF2B5EF4-FFF2-40B4-BE49-F238E27FC236}">
                <a16:creationId xmlns:a16="http://schemas.microsoft.com/office/drawing/2014/main" id="{63364574-2F67-A246-71F8-E9567AC6B741}"/>
              </a:ext>
            </a:extLst>
          </p:cNvPr>
          <p:cNvPicPr preferRelativeResize="0"/>
          <p:nvPr/>
        </p:nvPicPr>
        <p:blipFill rotWithShape="1">
          <a:blip r:embed="rId5">
            <a:alphaModFix/>
          </a:blip>
          <a:srcRect/>
          <a:stretch/>
        </p:blipFill>
        <p:spPr>
          <a:xfrm>
            <a:off x="2493818" y="1342119"/>
            <a:ext cx="1950235" cy="195023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 name="Google Shape;120;p27">
            <a:extLst>
              <a:ext uri="{FF2B5EF4-FFF2-40B4-BE49-F238E27FC236}">
                <a16:creationId xmlns:a16="http://schemas.microsoft.com/office/drawing/2014/main" id="{609A85D2-4FF5-6B82-A9A6-110E036E998E}"/>
              </a:ext>
            </a:extLst>
          </p:cNvPr>
          <p:cNvSpPr txBox="1"/>
          <p:nvPr/>
        </p:nvSpPr>
        <p:spPr>
          <a:xfrm>
            <a:off x="4608533" y="1765883"/>
            <a:ext cx="5777423" cy="142343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600" b="1" i="0" u="none" strike="noStrike" cap="none" dirty="0">
                <a:solidFill>
                  <a:schemeClr val="dk1"/>
                </a:solidFill>
                <a:latin typeface="Century Gothic"/>
                <a:ea typeface="Century Gothic"/>
                <a:cs typeface="Century Gothic"/>
                <a:sym typeface="Century Gothic"/>
              </a:rPr>
              <a:t>Ashley Russell (Equinor ASA)</a:t>
            </a:r>
            <a:endParaRPr sz="1400" dirty="0"/>
          </a:p>
          <a:p>
            <a:pPr marL="0" marR="0" lvl="0" indent="0" algn="l" rtl="0">
              <a:spcBef>
                <a:spcPts val="0"/>
              </a:spcBef>
              <a:spcAft>
                <a:spcPts val="0"/>
              </a:spcAft>
              <a:buNone/>
            </a:pPr>
            <a:r>
              <a:rPr lang="de" sz="1400" b="0" i="0" dirty="0">
                <a:solidFill>
                  <a:srgbClr val="6E3C41"/>
                </a:solidFill>
                <a:latin typeface="Century Gothic"/>
                <a:ea typeface="Century Gothic"/>
                <a:cs typeface="Century Gothic"/>
                <a:sym typeface="Century Gothic"/>
              </a:rPr>
              <a:t>Leader for Data Science and Analytics for subsurface in Equinor. Geologist, self taught data scientist, expertise in Python, data visualization, including interactive plotting and dashboarding, statistics, and machine learning.</a:t>
            </a:r>
            <a:endParaRPr sz="1200" dirty="0"/>
          </a:p>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@ashleyr (softwareunderground) aruss@equinor.com</a:t>
            </a:r>
            <a:endParaRPr sz="1200" dirty="0"/>
          </a:p>
        </p:txBody>
      </p:sp>
      <p:sp>
        <p:nvSpPr>
          <p:cNvPr id="13" name="Google Shape;121;p27">
            <a:extLst>
              <a:ext uri="{FF2B5EF4-FFF2-40B4-BE49-F238E27FC236}">
                <a16:creationId xmlns:a16="http://schemas.microsoft.com/office/drawing/2014/main" id="{685F0C75-8D4A-B7AA-21CF-F40D4130FB7B}"/>
              </a:ext>
            </a:extLst>
          </p:cNvPr>
          <p:cNvSpPr txBox="1"/>
          <p:nvPr/>
        </p:nvSpPr>
        <p:spPr>
          <a:xfrm>
            <a:off x="3105736" y="3743316"/>
            <a:ext cx="5777423" cy="315441"/>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de" sz="1600" b="1" i="0" dirty="0">
                <a:solidFill>
                  <a:schemeClr val="dk1"/>
                </a:solidFill>
                <a:latin typeface="Century Gothic"/>
                <a:ea typeface="Century Gothic"/>
                <a:cs typeface="Century Gothic"/>
                <a:sym typeface="Century Gothic"/>
              </a:rPr>
              <a:t>Lukas Mosser (Aker BP ASA)</a:t>
            </a:r>
            <a:endParaRPr sz="1400" dirty="0"/>
          </a:p>
        </p:txBody>
      </p:sp>
      <p:sp>
        <p:nvSpPr>
          <p:cNvPr id="14" name="Google Shape;122;p27">
            <a:extLst>
              <a:ext uri="{FF2B5EF4-FFF2-40B4-BE49-F238E27FC236}">
                <a16:creationId xmlns:a16="http://schemas.microsoft.com/office/drawing/2014/main" id="{C4C8D14D-230E-F652-0098-2D91E5D47521}"/>
              </a:ext>
            </a:extLst>
          </p:cNvPr>
          <p:cNvSpPr txBox="1"/>
          <p:nvPr/>
        </p:nvSpPr>
        <p:spPr>
          <a:xfrm>
            <a:off x="2032000" y="4058757"/>
            <a:ext cx="6958484" cy="13618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rgbClr val="6E3C41"/>
                </a:solidFill>
                <a:latin typeface="Century Gothic"/>
                <a:ea typeface="Century Gothic"/>
                <a:cs typeface="Century Gothic"/>
                <a:sym typeface="Century Gothic"/>
              </a:rPr>
              <a:t>Lukas Mosser is an Advanced Data Scientist at Aker BP. He currently leads Aker BPs efforts around conversational AI. Lukas received his P.h.D from Imperial College London, where he worked on stochastic reconstruction of porous media and geophysical inverse problems using deep learning.  He currently also serves as a member of the EAGE AI committee.</a:t>
            </a:r>
          </a:p>
          <a:p>
            <a:pPr marL="0" marR="0" lvl="0" indent="0" algn="l" rtl="0">
              <a:spcBef>
                <a:spcPts val="0"/>
              </a:spcBef>
              <a:spcAft>
                <a:spcPts val="0"/>
              </a:spcAft>
              <a:buNone/>
            </a:pPr>
            <a:r>
              <a:rPr lang="de" sz="1400" dirty="0">
                <a:solidFill>
                  <a:srgbClr val="6E3C41"/>
                </a:solidFill>
                <a:latin typeface="Century Gothic"/>
                <a:sym typeface="Century Gothic"/>
              </a:rPr>
              <a:t>@porestar (twitter) @lmoss (softwareunderground) lukas.mosser@akerbp.com</a:t>
            </a:r>
            <a:endParaRPr sz="1200" dirty="0"/>
          </a:p>
        </p:txBody>
      </p:sp>
    </p:spTree>
    <p:extLst>
      <p:ext uri="{BB962C8B-B14F-4D97-AF65-F5344CB8AC3E}">
        <p14:creationId xmlns:p14="http://schemas.microsoft.com/office/powerpoint/2010/main" val="193110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 name="Content Placeholder 6" descr="A white background with a sphere&#10;&#10;Description automatically generated with medium confidence">
            <a:extLst>
              <a:ext uri="{FF2B5EF4-FFF2-40B4-BE49-F238E27FC236}">
                <a16:creationId xmlns:a16="http://schemas.microsoft.com/office/drawing/2014/main" id="{46BF4CBD-1636-DCB6-103D-274B251A91A4}"/>
              </a:ext>
            </a:extLst>
          </p:cNvPr>
          <p:cNvPicPr>
            <a:picLocks noChangeAspect="1"/>
          </p:cNvPicPr>
          <p:nvPr/>
        </p:nvPicPr>
        <p:blipFill>
          <a:blip r:embed="rId3"/>
          <a:stretch>
            <a:fillRect/>
          </a:stretch>
        </p:blipFill>
        <p:spPr>
          <a:xfrm>
            <a:off x="0" y="0"/>
            <a:ext cx="12192000" cy="6858000"/>
          </a:xfrm>
          <a:prstGeom prst="rect">
            <a:avLst/>
          </a:prstGeom>
          <a:noFill/>
          <a:ln>
            <a:noFill/>
          </a:ln>
        </p:spPr>
      </p:pic>
      <p:sp>
        <p:nvSpPr>
          <p:cNvPr id="12" name="Title 1">
            <a:extLst>
              <a:ext uri="{FF2B5EF4-FFF2-40B4-BE49-F238E27FC236}">
                <a16:creationId xmlns:a16="http://schemas.microsoft.com/office/drawing/2014/main" id="{F7657118-C855-8F0D-F646-454B6F33E738}"/>
              </a:ext>
            </a:extLst>
          </p:cNvPr>
          <p:cNvSpPr>
            <a:spLocks noGrp="1"/>
          </p:cNvSpPr>
          <p:nvPr>
            <p:ph type="title"/>
          </p:nvPr>
        </p:nvSpPr>
        <p:spPr>
          <a:xfrm>
            <a:off x="442784" y="134465"/>
            <a:ext cx="10515600" cy="1325563"/>
          </a:xfrm>
        </p:spPr>
        <p:txBody>
          <a:bodyPr/>
          <a:lstStyle/>
          <a:p>
            <a:r>
              <a:rPr lang="en-US" dirty="0"/>
              <a:t>Why this theme?</a:t>
            </a:r>
            <a:endParaRPr lang="en-NL" dirty="0"/>
          </a:p>
        </p:txBody>
      </p:sp>
      <p:pic>
        <p:nvPicPr>
          <p:cNvPr id="3" name="Picture 2">
            <a:hlinkClick r:id="rId4"/>
            <a:extLst>
              <a:ext uri="{FF2B5EF4-FFF2-40B4-BE49-F238E27FC236}">
                <a16:creationId xmlns:a16="http://schemas.microsoft.com/office/drawing/2014/main" id="{250126FC-BC58-7CF1-C89F-4EF7EAC16F24}"/>
              </a:ext>
            </a:extLst>
          </p:cNvPr>
          <p:cNvPicPr>
            <a:picLocks noChangeAspect="1"/>
          </p:cNvPicPr>
          <p:nvPr/>
        </p:nvPicPr>
        <p:blipFill>
          <a:blip r:embed="rId5"/>
          <a:stretch>
            <a:fillRect/>
          </a:stretch>
        </p:blipFill>
        <p:spPr>
          <a:xfrm>
            <a:off x="201167" y="1239630"/>
            <a:ext cx="6490505" cy="4045602"/>
          </a:xfrm>
          <a:prstGeom prst="rect">
            <a:avLst/>
          </a:prstGeom>
        </p:spPr>
      </p:pic>
      <p:sp>
        <p:nvSpPr>
          <p:cNvPr id="5" name="TextBox 4">
            <a:extLst>
              <a:ext uri="{FF2B5EF4-FFF2-40B4-BE49-F238E27FC236}">
                <a16:creationId xmlns:a16="http://schemas.microsoft.com/office/drawing/2014/main" id="{2918406C-09AC-E778-44EF-9285DE55AFC7}"/>
              </a:ext>
            </a:extLst>
          </p:cNvPr>
          <p:cNvSpPr txBox="1"/>
          <p:nvPr/>
        </p:nvSpPr>
        <p:spPr>
          <a:xfrm>
            <a:off x="6556248" y="777239"/>
            <a:ext cx="5312664" cy="5355312"/>
          </a:xfrm>
          <a:prstGeom prst="rect">
            <a:avLst/>
          </a:prstGeom>
          <a:noFill/>
        </p:spPr>
        <p:txBody>
          <a:bodyPr wrap="square">
            <a:spAutoFit/>
          </a:bodyPr>
          <a:lstStyle/>
          <a:p>
            <a:pPr algn="l"/>
            <a:r>
              <a:rPr lang="en-US" b="0" i="0" dirty="0">
                <a:solidFill>
                  <a:srgbClr val="121212"/>
                </a:solidFill>
                <a:effectLst/>
                <a:latin typeface="Inter"/>
              </a:rPr>
              <a:t>“That cloud that AI models live on is actually made out of metal, plastic, and powered by vast amounts of energy. And each time you query an AI model, it comes with a cost to the planet. </a:t>
            </a:r>
          </a:p>
          <a:p>
            <a:pPr algn="l"/>
            <a:endParaRPr lang="en-US" b="0" i="0" dirty="0">
              <a:solidFill>
                <a:srgbClr val="121212"/>
              </a:solidFill>
              <a:effectLst/>
              <a:latin typeface="Inter"/>
            </a:endParaRPr>
          </a:p>
          <a:p>
            <a:pPr algn="l"/>
            <a:r>
              <a:rPr lang="en-US" b="0" i="0" dirty="0">
                <a:solidFill>
                  <a:srgbClr val="121212"/>
                </a:solidFill>
                <a:effectLst/>
                <a:latin typeface="Inter"/>
              </a:rPr>
              <a:t>Last year, I was part of the </a:t>
            </a:r>
            <a:r>
              <a:rPr lang="en-US" b="0" i="0" dirty="0" err="1">
                <a:solidFill>
                  <a:srgbClr val="121212"/>
                </a:solidFill>
                <a:effectLst/>
                <a:latin typeface="Inter"/>
              </a:rPr>
              <a:t>BigScience</a:t>
            </a:r>
            <a:r>
              <a:rPr lang="en-US" b="0" i="0" dirty="0">
                <a:solidFill>
                  <a:srgbClr val="121212"/>
                </a:solidFill>
                <a:effectLst/>
                <a:latin typeface="Inter"/>
              </a:rPr>
              <a:t> initiative, </a:t>
            </a:r>
          </a:p>
          <a:p>
            <a:pPr algn="l"/>
            <a:r>
              <a:rPr lang="en-US" b="0" i="0" dirty="0">
                <a:solidFill>
                  <a:srgbClr val="121212"/>
                </a:solidFill>
                <a:effectLst/>
                <a:latin typeface="Inter"/>
              </a:rPr>
              <a:t>which brought together a thousand researchers </a:t>
            </a:r>
          </a:p>
          <a:p>
            <a:pPr algn="l"/>
            <a:r>
              <a:rPr lang="en-US" b="0" i="0" dirty="0">
                <a:solidFill>
                  <a:srgbClr val="121212"/>
                </a:solidFill>
                <a:effectLst/>
                <a:latin typeface="Inter"/>
              </a:rPr>
              <a:t>from all over the world to create Bloom, the first open large language model, like ChatGPT, but with an emphasis on ethics, transparency and consent. And the study I led that looked at Bloom's environmental impacts found that just training it used as much energy as </a:t>
            </a:r>
            <a:r>
              <a:rPr lang="en-US" b="1" i="0" dirty="0">
                <a:solidFill>
                  <a:srgbClr val="121212"/>
                </a:solidFill>
                <a:effectLst/>
                <a:latin typeface="Inter"/>
              </a:rPr>
              <a:t>30 homes in a whole year and emitted 25 tons of carbon dioxide, which is like driving your car five times around the planet just so somebody can use this model to tell a knock-knock joke. And this might not seem like a lot, but other similar large language models, like GPT-3, emit 20 times more carbon</a:t>
            </a:r>
            <a:r>
              <a:rPr lang="en-US" b="0" i="0" dirty="0">
                <a:solidFill>
                  <a:srgbClr val="121212"/>
                </a:solidFill>
                <a:effectLst/>
                <a:latin typeface="Inter"/>
              </a:rPr>
              <a:t>.” – Sasha </a:t>
            </a:r>
            <a:r>
              <a:rPr lang="en-US" b="0" i="0" dirty="0" err="1">
                <a:solidFill>
                  <a:srgbClr val="121212"/>
                </a:solidFill>
                <a:effectLst/>
                <a:latin typeface="Inter"/>
              </a:rPr>
              <a:t>Luccioni</a:t>
            </a:r>
            <a:endParaRPr lang="en-US" b="0" i="0" dirty="0">
              <a:solidFill>
                <a:srgbClr val="121212"/>
              </a:solidFill>
              <a:effectLst/>
              <a:latin typeface="Inter"/>
            </a:endParaRPr>
          </a:p>
        </p:txBody>
      </p:sp>
    </p:spTree>
    <p:extLst>
      <p:ext uri="{BB962C8B-B14F-4D97-AF65-F5344CB8AC3E}">
        <p14:creationId xmlns:p14="http://schemas.microsoft.com/office/powerpoint/2010/main" val="1290231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a sphere&#10;&#10;Description automatically generated with medium confidence">
            <a:extLst>
              <a:ext uri="{FF2B5EF4-FFF2-40B4-BE49-F238E27FC236}">
                <a16:creationId xmlns:a16="http://schemas.microsoft.com/office/drawing/2014/main" id="{BD145C66-4630-9178-ED32-A5A6D7752D6F}"/>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00EB5140-5A16-E4C7-F3B5-ADAFE9E7CB13}"/>
              </a:ext>
            </a:extLst>
          </p:cNvPr>
          <p:cNvSpPr>
            <a:spLocks noGrp="1"/>
          </p:cNvSpPr>
          <p:nvPr>
            <p:ph type="title"/>
          </p:nvPr>
        </p:nvSpPr>
        <p:spPr>
          <a:xfrm>
            <a:off x="442784" y="134465"/>
            <a:ext cx="10515600" cy="1325563"/>
          </a:xfrm>
        </p:spPr>
        <p:txBody>
          <a:bodyPr/>
          <a:lstStyle/>
          <a:p>
            <a:r>
              <a:rPr lang="en-US" dirty="0"/>
              <a:t>Why this theme?</a:t>
            </a:r>
            <a:endParaRPr lang="en-NL" dirty="0"/>
          </a:p>
        </p:txBody>
      </p:sp>
      <p:pic>
        <p:nvPicPr>
          <p:cNvPr id="4" name="Picture 3">
            <a:extLst>
              <a:ext uri="{FF2B5EF4-FFF2-40B4-BE49-F238E27FC236}">
                <a16:creationId xmlns:a16="http://schemas.microsoft.com/office/drawing/2014/main" id="{35528E4B-12B6-3172-58E5-495DDAC7ABC3}"/>
              </a:ext>
            </a:extLst>
          </p:cNvPr>
          <p:cNvPicPr>
            <a:picLocks noChangeAspect="1"/>
          </p:cNvPicPr>
          <p:nvPr/>
        </p:nvPicPr>
        <p:blipFill>
          <a:blip r:embed="rId4"/>
          <a:stretch>
            <a:fillRect/>
          </a:stretch>
        </p:blipFill>
        <p:spPr>
          <a:xfrm rot="20755991">
            <a:off x="501518" y="1873250"/>
            <a:ext cx="5474053" cy="48021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3646FDE-EED7-B13F-80E6-9A01E3448936}"/>
              </a:ext>
            </a:extLst>
          </p:cNvPr>
          <p:cNvPicPr>
            <a:picLocks noChangeAspect="1"/>
          </p:cNvPicPr>
          <p:nvPr/>
        </p:nvPicPr>
        <p:blipFill>
          <a:blip r:embed="rId5"/>
          <a:stretch>
            <a:fillRect/>
          </a:stretch>
        </p:blipFill>
        <p:spPr>
          <a:xfrm rot="441322">
            <a:off x="3315854" y="3727126"/>
            <a:ext cx="6177889" cy="51905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0045E0E-3522-3E7E-9A4D-8846124A7239}"/>
              </a:ext>
            </a:extLst>
          </p:cNvPr>
          <p:cNvPicPr>
            <a:picLocks noChangeAspect="1"/>
          </p:cNvPicPr>
          <p:nvPr/>
        </p:nvPicPr>
        <p:blipFill>
          <a:blip r:embed="rId6"/>
          <a:stretch>
            <a:fillRect/>
          </a:stretch>
        </p:blipFill>
        <p:spPr>
          <a:xfrm rot="20585417">
            <a:off x="5577194" y="3252970"/>
            <a:ext cx="7211580" cy="434075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62FCC8-5F61-A671-3C47-7D0E86AA69A1}"/>
              </a:ext>
            </a:extLst>
          </p:cNvPr>
          <p:cNvPicPr>
            <a:picLocks noChangeAspect="1"/>
          </p:cNvPicPr>
          <p:nvPr/>
        </p:nvPicPr>
        <p:blipFill>
          <a:blip r:embed="rId7"/>
          <a:stretch>
            <a:fillRect/>
          </a:stretch>
        </p:blipFill>
        <p:spPr>
          <a:xfrm rot="890620">
            <a:off x="4879015" y="92020"/>
            <a:ext cx="6735239" cy="401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66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238" y="0"/>
            <a:ext cx="12192000" cy="6858000"/>
          </a:xfrm>
        </p:spPr>
      </p:pic>
      <p:sp>
        <p:nvSpPr>
          <p:cNvPr id="9" name="Google Shape;117;p27">
            <a:extLst>
              <a:ext uri="{FF2B5EF4-FFF2-40B4-BE49-F238E27FC236}">
                <a16:creationId xmlns:a16="http://schemas.microsoft.com/office/drawing/2014/main" id="{6C21E60F-3211-1FD7-F497-3E70006AA6DB}"/>
              </a:ext>
            </a:extLst>
          </p:cNvPr>
          <p:cNvSpPr txBox="1">
            <a:spLocks/>
          </p:cNvSpPr>
          <p:nvPr/>
        </p:nvSpPr>
        <p:spPr>
          <a:xfrm>
            <a:off x="1806044" y="209181"/>
            <a:ext cx="9553934" cy="4329884"/>
          </a:xfrm>
          <a:prstGeom prst="rect">
            <a:avLst/>
          </a:prstGeom>
          <a:noFill/>
          <a:ln>
            <a:noFill/>
          </a:ln>
        </p:spPr>
        <p:txBody>
          <a:bodyPr spcFirstLastPara="1" vert="horz" wrap="square" lIns="68575" tIns="34275" rIns="68575"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100"/>
              <a:buFont typeface="Arial" panose="020B0604020202020204" pitchFamily="34" charset="0"/>
              <a:buNone/>
            </a:pPr>
            <a:r>
              <a:rPr lang="en-US" dirty="0"/>
              <a:t>Agenda</a:t>
            </a:r>
          </a:p>
        </p:txBody>
      </p:sp>
      <p:sp>
        <p:nvSpPr>
          <p:cNvPr id="2" name="Google Shape;131;p28">
            <a:extLst>
              <a:ext uri="{FF2B5EF4-FFF2-40B4-BE49-F238E27FC236}">
                <a16:creationId xmlns:a16="http://schemas.microsoft.com/office/drawing/2014/main" id="{233FCEF7-2D09-AC6A-F0AC-E88CD4E9A4A8}"/>
              </a:ext>
            </a:extLst>
          </p:cNvPr>
          <p:cNvSpPr/>
          <p:nvPr/>
        </p:nvSpPr>
        <p:spPr>
          <a:xfrm>
            <a:off x="2051500" y="1451819"/>
            <a:ext cx="4557804" cy="683172"/>
          </a:xfrm>
          <a:prstGeom prst="rect">
            <a:avLst/>
          </a:prstGeom>
          <a:solidFill>
            <a:srgbClr val="81C4ED"/>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000" dirty="0">
                <a:solidFill>
                  <a:schemeClr val="tx1"/>
                </a:solidFill>
                <a:latin typeface="Calibri"/>
                <a:ea typeface="Calibri"/>
                <a:cs typeface="Calibri"/>
                <a:sym typeface="Calibri"/>
              </a:rPr>
              <a:t>Day 1: Sunday, June 9</a:t>
            </a:r>
            <a:endParaRPr sz="1600" dirty="0">
              <a:solidFill>
                <a:schemeClr val="tx1"/>
              </a:solidFill>
            </a:endParaRPr>
          </a:p>
        </p:txBody>
      </p:sp>
      <p:sp>
        <p:nvSpPr>
          <p:cNvPr id="3" name="Google Shape;132;p28">
            <a:extLst>
              <a:ext uri="{FF2B5EF4-FFF2-40B4-BE49-F238E27FC236}">
                <a16:creationId xmlns:a16="http://schemas.microsoft.com/office/drawing/2014/main" id="{01089DD8-B390-92CB-77D5-5DCE0E9CE092}"/>
              </a:ext>
            </a:extLst>
          </p:cNvPr>
          <p:cNvSpPr/>
          <p:nvPr/>
        </p:nvSpPr>
        <p:spPr>
          <a:xfrm>
            <a:off x="6802174" y="1451819"/>
            <a:ext cx="4557804" cy="683172"/>
          </a:xfrm>
          <a:prstGeom prst="rect">
            <a:avLst/>
          </a:prstGeom>
          <a:solidFill>
            <a:srgbClr val="81C4ED"/>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de" sz="2000" dirty="0">
                <a:solidFill>
                  <a:schemeClr val="tx1"/>
                </a:solidFill>
                <a:latin typeface="Calibri"/>
                <a:ea typeface="Calibri"/>
                <a:cs typeface="Calibri"/>
                <a:sym typeface="Calibri"/>
              </a:rPr>
              <a:t>Day 2: Monday, June 10</a:t>
            </a:r>
            <a:endParaRPr sz="1600" dirty="0">
              <a:solidFill>
                <a:schemeClr val="tx1"/>
              </a:solidFill>
            </a:endParaRPr>
          </a:p>
        </p:txBody>
      </p:sp>
      <p:sp>
        <p:nvSpPr>
          <p:cNvPr id="4" name="Google Shape;133;p28">
            <a:extLst>
              <a:ext uri="{FF2B5EF4-FFF2-40B4-BE49-F238E27FC236}">
                <a16:creationId xmlns:a16="http://schemas.microsoft.com/office/drawing/2014/main" id="{78A175D6-94F6-AEF5-B6DE-4DD489D373F2}"/>
              </a:ext>
            </a:extLst>
          </p:cNvPr>
          <p:cNvSpPr/>
          <p:nvPr/>
        </p:nvSpPr>
        <p:spPr>
          <a:xfrm>
            <a:off x="2051500" y="2101900"/>
            <a:ext cx="4557804" cy="386964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800" b="0" i="0" dirty="0">
                <a:solidFill>
                  <a:schemeClr val="dk1"/>
                </a:solidFill>
                <a:latin typeface="Arial"/>
                <a:ea typeface="Arial"/>
                <a:cs typeface="Arial"/>
                <a:sym typeface="Arial"/>
              </a:rPr>
              <a:t>9:00 - 9:30 CEST - Welcome and coffee</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9:30 - 10:30 CEST – Introduction</a:t>
            </a:r>
            <a:br>
              <a:rPr lang="de" sz="1800" dirty="0">
                <a:solidFill>
                  <a:schemeClr val="dk1"/>
                </a:solidFill>
                <a:latin typeface="Calibri"/>
                <a:ea typeface="Calibri"/>
                <a:cs typeface="Calibri"/>
                <a:sym typeface="Calibri"/>
              </a:rPr>
            </a:br>
            <a:r>
              <a:rPr lang="de" sz="1800" dirty="0">
                <a:solidFill>
                  <a:schemeClr val="dk1"/>
                </a:solidFill>
                <a:latin typeface="Arial"/>
                <a:ea typeface="Arial"/>
                <a:cs typeface="Arial"/>
                <a:sym typeface="Arial"/>
              </a:rPr>
              <a:t>10</a:t>
            </a:r>
            <a:r>
              <a:rPr lang="de" sz="1800" b="0" i="0" dirty="0">
                <a:solidFill>
                  <a:schemeClr val="dk1"/>
                </a:solidFill>
                <a:latin typeface="Arial"/>
                <a:ea typeface="Arial"/>
                <a:cs typeface="Arial"/>
                <a:sym typeface="Arial"/>
              </a:rPr>
              <a:t>:30 – 11:00 CEST – Project and team discovery time</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11:00 - 18:00 CEST - Hacking all day</a:t>
            </a:r>
            <a:endParaRPr sz="1800" dirty="0">
              <a:solidFill>
                <a:schemeClr val="dk1"/>
              </a:solidFill>
              <a:latin typeface="Calibri"/>
              <a:ea typeface="Calibri"/>
              <a:cs typeface="Calibri"/>
              <a:sym typeface="Calibri"/>
            </a:endParaRPr>
          </a:p>
        </p:txBody>
      </p:sp>
      <p:sp>
        <p:nvSpPr>
          <p:cNvPr id="5" name="Google Shape;134;p28">
            <a:extLst>
              <a:ext uri="{FF2B5EF4-FFF2-40B4-BE49-F238E27FC236}">
                <a16:creationId xmlns:a16="http://schemas.microsoft.com/office/drawing/2014/main" id="{F6E760D0-1A4D-525B-F96A-00522C5E9212}"/>
              </a:ext>
            </a:extLst>
          </p:cNvPr>
          <p:cNvSpPr/>
          <p:nvPr/>
        </p:nvSpPr>
        <p:spPr>
          <a:xfrm>
            <a:off x="6802174" y="2101900"/>
            <a:ext cx="4557804" cy="3869645"/>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de" sz="1800" b="0" i="0" dirty="0">
                <a:solidFill>
                  <a:schemeClr val="dk1"/>
                </a:solidFill>
                <a:latin typeface="Arial"/>
                <a:ea typeface="Arial"/>
                <a:cs typeface="Arial"/>
                <a:sym typeface="Arial"/>
              </a:rPr>
              <a:t>9:00 - 9:15 CEST - Welcome and coffee</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9:15 – 12:00 CEST - Hacking</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12:00 CEST: CODE FREEZE – I</a:t>
            </a:r>
            <a:r>
              <a:rPr lang="nb-NO" sz="1800" b="1" i="0" dirty="0">
                <a:solidFill>
                  <a:schemeClr val="dk1"/>
                </a:solidFill>
                <a:latin typeface="Arial"/>
                <a:ea typeface="Arial"/>
                <a:cs typeface="Arial"/>
                <a:sym typeface="Arial"/>
              </a:rPr>
              <a:t>n</a:t>
            </a:r>
            <a:r>
              <a:rPr lang="de" sz="1800" b="1" i="0" dirty="0">
                <a:solidFill>
                  <a:schemeClr val="dk1"/>
                </a:solidFill>
                <a:latin typeface="Arial"/>
                <a:ea typeface="Arial"/>
                <a:cs typeface="Arial"/>
                <a:sym typeface="Arial"/>
              </a:rPr>
              <a:t>structions for the next step</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12:15-14:00 CEST – Time for working and practicing presentations</a:t>
            </a:r>
            <a:br>
              <a:rPr lang="de" sz="1800" dirty="0">
                <a:solidFill>
                  <a:schemeClr val="dk1"/>
                </a:solidFill>
                <a:latin typeface="Calibri"/>
                <a:ea typeface="Calibri"/>
                <a:cs typeface="Calibri"/>
                <a:sym typeface="Calibri"/>
              </a:rPr>
            </a:br>
            <a:r>
              <a:rPr lang="de" sz="1800" b="1" i="0" dirty="0">
                <a:solidFill>
                  <a:schemeClr val="dk1"/>
                </a:solidFill>
                <a:latin typeface="Arial"/>
                <a:ea typeface="Arial"/>
                <a:cs typeface="Arial"/>
                <a:sym typeface="Arial"/>
              </a:rPr>
              <a:t>14:00 – 15:15 CEST - Presentations to the Judging Panel</a:t>
            </a:r>
            <a:br>
              <a:rPr lang="de" sz="1800" dirty="0">
                <a:solidFill>
                  <a:schemeClr val="dk1"/>
                </a:solidFill>
                <a:latin typeface="Calibri"/>
                <a:ea typeface="Calibri"/>
                <a:cs typeface="Calibri"/>
                <a:sym typeface="Calibri"/>
              </a:rPr>
            </a:br>
            <a:r>
              <a:rPr lang="de" sz="1800" b="0" i="0" dirty="0">
                <a:solidFill>
                  <a:schemeClr val="dk1"/>
                </a:solidFill>
                <a:latin typeface="Arial"/>
                <a:ea typeface="Arial"/>
                <a:cs typeface="Arial"/>
                <a:sym typeface="Arial"/>
              </a:rPr>
              <a:t>15:15 - 15:45 CEST - Announcement of the winners and prizes*</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06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background with black dots&#10;&#10;Description automatically generated">
            <a:extLst>
              <a:ext uri="{FF2B5EF4-FFF2-40B4-BE49-F238E27FC236}">
                <a16:creationId xmlns:a16="http://schemas.microsoft.com/office/drawing/2014/main" id="{0A3EE23C-D2D0-5F71-16A9-05C16F12D46D}"/>
              </a:ext>
            </a:extLst>
          </p:cNvPr>
          <p:cNvPicPr>
            <a:picLocks noGrp="1" noChangeAspect="1"/>
          </p:cNvPicPr>
          <p:nvPr>
            <p:ph idx="1"/>
          </p:nvPr>
        </p:nvPicPr>
        <p:blipFill>
          <a:blip r:embed="rId3"/>
          <a:stretch>
            <a:fillRect/>
          </a:stretch>
        </p:blipFill>
        <p:spPr>
          <a:xfrm>
            <a:off x="0" y="0"/>
            <a:ext cx="12192000" cy="6858000"/>
          </a:xfrm>
        </p:spPr>
      </p:pic>
      <p:sp>
        <p:nvSpPr>
          <p:cNvPr id="2" name="Title 1">
            <a:extLst>
              <a:ext uri="{FF2B5EF4-FFF2-40B4-BE49-F238E27FC236}">
                <a16:creationId xmlns:a16="http://schemas.microsoft.com/office/drawing/2014/main" id="{69AC4285-8B9A-31B7-4DB2-50754475023C}"/>
              </a:ext>
            </a:extLst>
          </p:cNvPr>
          <p:cNvSpPr>
            <a:spLocks noGrp="1"/>
          </p:cNvSpPr>
          <p:nvPr>
            <p:ph type="title"/>
          </p:nvPr>
        </p:nvSpPr>
        <p:spPr>
          <a:xfrm>
            <a:off x="1676400" y="161925"/>
            <a:ext cx="10326914" cy="1325563"/>
          </a:xfrm>
        </p:spPr>
        <p:txBody>
          <a:bodyPr>
            <a:normAutofit/>
          </a:bodyPr>
          <a:lstStyle/>
          <a:p>
            <a:r>
              <a:rPr lang="en-US" sz="4800" dirty="0"/>
              <a:t>Awards!</a:t>
            </a:r>
            <a:endParaRPr lang="en-NL" sz="4800" dirty="0"/>
          </a:p>
        </p:txBody>
      </p:sp>
      <p:sp>
        <p:nvSpPr>
          <p:cNvPr id="3" name="Google Shape;140;p29">
            <a:extLst>
              <a:ext uri="{FF2B5EF4-FFF2-40B4-BE49-F238E27FC236}">
                <a16:creationId xmlns:a16="http://schemas.microsoft.com/office/drawing/2014/main" id="{28B62BD0-ECF6-3973-8148-F8F0DDA7ABD8}"/>
              </a:ext>
            </a:extLst>
          </p:cNvPr>
          <p:cNvSpPr txBox="1">
            <a:spLocks noGrp="1"/>
          </p:cNvSpPr>
          <p:nvPr/>
        </p:nvSpPr>
        <p:spPr>
          <a:xfrm>
            <a:off x="2962314" y="1649413"/>
            <a:ext cx="7247238" cy="4085296"/>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lvl="0" indent="0" algn="ctr" rtl="0">
              <a:lnSpc>
                <a:spcPct val="90000"/>
              </a:lnSpc>
              <a:spcBef>
                <a:spcPts val="0"/>
              </a:spcBef>
              <a:spcAft>
                <a:spcPts val="0"/>
              </a:spcAft>
              <a:buClr>
                <a:schemeClr val="dk1"/>
              </a:buClr>
              <a:buSzPts val="2100"/>
              <a:buNone/>
            </a:pPr>
            <a:r>
              <a:rPr lang="de" sz="2800" dirty="0"/>
              <a:t>There are two awards up for grabs.  </a:t>
            </a: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2100"/>
              <a:buNone/>
            </a:pPr>
            <a:endParaRPr sz="2800" dirty="0"/>
          </a:p>
          <a:p>
            <a:pPr marL="0" lvl="0" indent="0" algn="ctr" rtl="0">
              <a:lnSpc>
                <a:spcPct val="90000"/>
              </a:lnSpc>
              <a:spcBef>
                <a:spcPts val="800"/>
              </a:spcBef>
              <a:spcAft>
                <a:spcPts val="0"/>
              </a:spcAft>
              <a:buClr>
                <a:schemeClr val="dk1"/>
              </a:buClr>
              <a:buSzPts val="1500"/>
              <a:buNone/>
            </a:pPr>
            <a:r>
              <a:rPr lang="de" sz="1800" dirty="0"/>
              <a:t>These two teams will have their </a:t>
            </a:r>
            <a:r>
              <a:rPr lang="de" sz="1800" b="1" dirty="0"/>
              <a:t>final presentations </a:t>
            </a:r>
            <a:r>
              <a:rPr lang="de" sz="1800" dirty="0"/>
              <a:t>in the Energy Transition Theatre during the annual meeting!</a:t>
            </a:r>
            <a:endParaRPr sz="2800" dirty="0"/>
          </a:p>
          <a:p>
            <a:pPr marL="0" lvl="0" indent="0" algn="ctr" rtl="0">
              <a:lnSpc>
                <a:spcPct val="90000"/>
              </a:lnSpc>
              <a:spcBef>
                <a:spcPts val="800"/>
              </a:spcBef>
              <a:spcAft>
                <a:spcPts val="0"/>
              </a:spcAft>
              <a:buClr>
                <a:schemeClr val="dk1"/>
              </a:buClr>
              <a:buSzPts val="1500"/>
              <a:buNone/>
            </a:pPr>
            <a:endParaRPr lang="de" sz="1800" dirty="0"/>
          </a:p>
          <a:p>
            <a:pPr marL="0" lvl="0" indent="0" rtl="0">
              <a:lnSpc>
                <a:spcPct val="90000"/>
              </a:lnSpc>
              <a:spcBef>
                <a:spcPts val="800"/>
              </a:spcBef>
              <a:spcAft>
                <a:spcPts val="0"/>
              </a:spcAft>
              <a:buClr>
                <a:schemeClr val="dk1"/>
              </a:buClr>
              <a:buSzPts val="1500"/>
              <a:buNone/>
            </a:pPr>
            <a:r>
              <a:rPr lang="de" sz="1800" dirty="0"/>
              <a:t>	</a:t>
            </a:r>
            <a:endParaRPr sz="2800" b="1" u="sng" dirty="0"/>
          </a:p>
          <a:p>
            <a:pPr marL="0" lvl="0" indent="0" algn="ctr" rtl="0">
              <a:lnSpc>
                <a:spcPct val="90000"/>
              </a:lnSpc>
              <a:spcBef>
                <a:spcPts val="800"/>
              </a:spcBef>
              <a:spcAft>
                <a:spcPts val="0"/>
              </a:spcAft>
              <a:buClr>
                <a:schemeClr val="dk1"/>
              </a:buClr>
              <a:buSzPts val="1800"/>
              <a:buNone/>
            </a:pPr>
            <a:endParaRPr sz="2400" dirty="0"/>
          </a:p>
        </p:txBody>
      </p:sp>
      <p:sp>
        <p:nvSpPr>
          <p:cNvPr id="4" name="TextBox 3">
            <a:extLst>
              <a:ext uri="{FF2B5EF4-FFF2-40B4-BE49-F238E27FC236}">
                <a16:creationId xmlns:a16="http://schemas.microsoft.com/office/drawing/2014/main" id="{44A905F2-BB54-8DDB-B987-97E6FC3CCD68}"/>
              </a:ext>
            </a:extLst>
          </p:cNvPr>
          <p:cNvSpPr txBox="1"/>
          <p:nvPr/>
        </p:nvSpPr>
        <p:spPr>
          <a:xfrm>
            <a:off x="2833816" y="2599569"/>
            <a:ext cx="3377514" cy="1384995"/>
          </a:xfrm>
          <a:prstGeom prst="rect">
            <a:avLst/>
          </a:prstGeom>
          <a:solidFill>
            <a:srgbClr val="81C4ED"/>
          </a:solidFill>
        </p:spPr>
        <p:txBody>
          <a:bodyPr wrap="square" rtlCol="0">
            <a:spAutoFit/>
          </a:bodyPr>
          <a:lstStyle/>
          <a:p>
            <a:pPr algn="ctr"/>
            <a:r>
              <a:rPr lang="en-US" sz="2800" dirty="0"/>
              <a:t>Best in Show – chosen by a panel of judges</a:t>
            </a:r>
            <a:endParaRPr lang="nb-NO" sz="2800" dirty="0"/>
          </a:p>
        </p:txBody>
      </p:sp>
      <p:sp>
        <p:nvSpPr>
          <p:cNvPr id="5" name="TextBox 4">
            <a:extLst>
              <a:ext uri="{FF2B5EF4-FFF2-40B4-BE49-F238E27FC236}">
                <a16:creationId xmlns:a16="http://schemas.microsoft.com/office/drawing/2014/main" id="{4381793F-301F-0A3D-3A6E-252A575F6763}"/>
              </a:ext>
            </a:extLst>
          </p:cNvPr>
          <p:cNvSpPr txBox="1"/>
          <p:nvPr/>
        </p:nvSpPr>
        <p:spPr>
          <a:xfrm>
            <a:off x="6585933" y="2815014"/>
            <a:ext cx="3377514" cy="954107"/>
          </a:xfrm>
          <a:prstGeom prst="rect">
            <a:avLst/>
          </a:prstGeom>
          <a:solidFill>
            <a:srgbClr val="81C4ED"/>
          </a:solidFill>
        </p:spPr>
        <p:txBody>
          <a:bodyPr wrap="square" rtlCol="0">
            <a:spAutoFit/>
          </a:bodyPr>
          <a:lstStyle/>
          <a:p>
            <a:pPr algn="ctr"/>
            <a:r>
              <a:rPr lang="en-US" sz="2800" dirty="0"/>
              <a:t>Audience Choice – Chosen by you!</a:t>
            </a:r>
            <a:endParaRPr lang="nb-NO" sz="2800" dirty="0"/>
          </a:p>
        </p:txBody>
      </p:sp>
      <p:pic>
        <p:nvPicPr>
          <p:cNvPr id="8" name="Graphic 7" descr="A trophy cup">
            <a:extLst>
              <a:ext uri="{FF2B5EF4-FFF2-40B4-BE49-F238E27FC236}">
                <a16:creationId xmlns:a16="http://schemas.microsoft.com/office/drawing/2014/main" id="{6DE58279-1D4C-E80B-E4FE-FF4EF6BCF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3386" y="1123291"/>
            <a:ext cx="2257856" cy="2257856"/>
          </a:xfrm>
          <a:prstGeom prst="rect">
            <a:avLst/>
          </a:prstGeom>
        </p:spPr>
      </p:pic>
      <p:pic>
        <p:nvPicPr>
          <p:cNvPr id="10" name="Graphic 9" descr="Award ribbon">
            <a:extLst>
              <a:ext uri="{FF2B5EF4-FFF2-40B4-BE49-F238E27FC236}">
                <a16:creationId xmlns:a16="http://schemas.microsoft.com/office/drawing/2014/main" id="{3809864B-B4DB-DDC3-8DA6-DD1EC7D3A3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9923" y="2599569"/>
            <a:ext cx="2156254" cy="2156254"/>
          </a:xfrm>
          <a:prstGeom prst="rect">
            <a:avLst/>
          </a:prstGeom>
        </p:spPr>
      </p:pic>
    </p:spTree>
    <p:extLst>
      <p:ext uri="{BB962C8B-B14F-4D97-AF65-F5344CB8AC3E}">
        <p14:creationId xmlns:p14="http://schemas.microsoft.com/office/powerpoint/2010/main" val="1672496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1144</Words>
  <Application>Microsoft Office PowerPoint</Application>
  <PresentationFormat>Widescreen</PresentationFormat>
  <Paragraphs>114</Paragraphs>
  <Slides>20</Slides>
  <Notes>17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Century Gothic</vt:lpstr>
      <vt:lpstr>Inter</vt:lpstr>
      <vt:lpstr>Office Theme</vt:lpstr>
      <vt:lpstr>PowerPoint Presentation</vt:lpstr>
      <vt:lpstr>Thank you to our sponsors who made this possible!</vt:lpstr>
      <vt:lpstr>Photography and recording</vt:lpstr>
      <vt:lpstr>PowerPoint Presentation</vt:lpstr>
      <vt:lpstr>PowerPoint Presentation</vt:lpstr>
      <vt:lpstr>Why this theme?</vt:lpstr>
      <vt:lpstr>Why this theme?</vt:lpstr>
      <vt:lpstr>PowerPoint Presentation</vt:lpstr>
      <vt:lpstr>Awards!</vt:lpstr>
      <vt:lpstr>PowerPoint Presentation</vt:lpstr>
      <vt:lpstr>Github is our main tool during the hack</vt:lpstr>
      <vt:lpstr>Some General Recommendations</vt:lpstr>
      <vt:lpstr>Some Hackathon Tips</vt:lpstr>
      <vt:lpstr>PowerPoint Presentation</vt:lpstr>
      <vt:lpstr>Data and Tool Resources</vt:lpstr>
      <vt:lpstr>GPU resources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Arina Sledina</dc:creator>
  <cp:lastModifiedBy>Ashley Russell</cp:lastModifiedBy>
  <cp:revision>12</cp:revision>
  <dcterms:created xsi:type="dcterms:W3CDTF">2023-03-06T11:05:12Z</dcterms:created>
  <dcterms:modified xsi:type="dcterms:W3CDTF">2024-04-17T13:57:46Z</dcterms:modified>
</cp:coreProperties>
</file>